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12"/>
  </p:notesMasterIdLst>
  <p:sldIdLst>
    <p:sldId id="256" r:id="rId2"/>
    <p:sldId id="267" r:id="rId3"/>
    <p:sldId id="271" r:id="rId4"/>
    <p:sldId id="281" r:id="rId5"/>
    <p:sldId id="282" r:id="rId6"/>
    <p:sldId id="280" r:id="rId7"/>
    <p:sldId id="720" r:id="rId8"/>
    <p:sldId id="283" r:id="rId9"/>
    <p:sldId id="284" r:id="rId10"/>
    <p:sldId id="287" r:id="rId11"/>
    <p:sldId id="288" r:id="rId12"/>
    <p:sldId id="292" r:id="rId13"/>
    <p:sldId id="290" r:id="rId14"/>
    <p:sldId id="430" r:id="rId15"/>
    <p:sldId id="417" r:id="rId16"/>
    <p:sldId id="418" r:id="rId17"/>
    <p:sldId id="419" r:id="rId18"/>
    <p:sldId id="421" r:id="rId19"/>
    <p:sldId id="422" r:id="rId20"/>
    <p:sldId id="423" r:id="rId21"/>
    <p:sldId id="424" r:id="rId22"/>
    <p:sldId id="425" r:id="rId23"/>
    <p:sldId id="426" r:id="rId24"/>
    <p:sldId id="427" r:id="rId25"/>
    <p:sldId id="428" r:id="rId26"/>
    <p:sldId id="429" r:id="rId27"/>
    <p:sldId id="274" r:id="rId28"/>
    <p:sldId id="304" r:id="rId29"/>
    <p:sldId id="305" r:id="rId30"/>
    <p:sldId id="306" r:id="rId31"/>
    <p:sldId id="307" r:id="rId32"/>
    <p:sldId id="308" r:id="rId33"/>
    <p:sldId id="275" r:id="rId34"/>
    <p:sldId id="309" r:id="rId35"/>
    <p:sldId id="310" r:id="rId36"/>
    <p:sldId id="311" r:id="rId37"/>
    <p:sldId id="312" r:id="rId38"/>
    <p:sldId id="313" r:id="rId39"/>
    <p:sldId id="314" r:id="rId40"/>
    <p:sldId id="315" r:id="rId41"/>
    <p:sldId id="316" r:id="rId42"/>
    <p:sldId id="317" r:id="rId43"/>
    <p:sldId id="318" r:id="rId44"/>
    <p:sldId id="319" r:id="rId45"/>
    <p:sldId id="320" r:id="rId46"/>
    <p:sldId id="380" r:id="rId47"/>
    <p:sldId id="381" r:id="rId48"/>
    <p:sldId id="321" r:id="rId49"/>
    <p:sldId id="322" r:id="rId50"/>
    <p:sldId id="323" r:id="rId51"/>
    <p:sldId id="276" r:id="rId52"/>
    <p:sldId id="325" r:id="rId53"/>
    <p:sldId id="324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82" r:id="rId64"/>
    <p:sldId id="384" r:id="rId65"/>
    <p:sldId id="383" r:id="rId66"/>
    <p:sldId id="385" r:id="rId67"/>
    <p:sldId id="386" r:id="rId68"/>
    <p:sldId id="387" r:id="rId69"/>
    <p:sldId id="389" r:id="rId70"/>
    <p:sldId id="388" r:id="rId71"/>
    <p:sldId id="390" r:id="rId72"/>
    <p:sldId id="392" r:id="rId73"/>
    <p:sldId id="393" r:id="rId74"/>
    <p:sldId id="391" r:id="rId75"/>
    <p:sldId id="395" r:id="rId76"/>
    <p:sldId id="396" r:id="rId77"/>
    <p:sldId id="397" r:id="rId78"/>
    <p:sldId id="394" r:id="rId79"/>
    <p:sldId id="399" r:id="rId80"/>
    <p:sldId id="398" r:id="rId81"/>
    <p:sldId id="400" r:id="rId82"/>
    <p:sldId id="401" r:id="rId83"/>
    <p:sldId id="402" r:id="rId84"/>
    <p:sldId id="403" r:id="rId85"/>
    <p:sldId id="406" r:id="rId86"/>
    <p:sldId id="407" r:id="rId87"/>
    <p:sldId id="408" r:id="rId88"/>
    <p:sldId id="409" r:id="rId89"/>
    <p:sldId id="410" r:id="rId90"/>
    <p:sldId id="411" r:id="rId91"/>
    <p:sldId id="412" r:id="rId92"/>
    <p:sldId id="413" r:id="rId93"/>
    <p:sldId id="414" r:id="rId94"/>
    <p:sldId id="335" r:id="rId95"/>
    <p:sldId id="431" r:id="rId96"/>
    <p:sldId id="432" r:id="rId97"/>
    <p:sldId id="434" r:id="rId98"/>
    <p:sldId id="435" r:id="rId99"/>
    <p:sldId id="436" r:id="rId100"/>
    <p:sldId id="437" r:id="rId101"/>
    <p:sldId id="438" r:id="rId102"/>
    <p:sldId id="439" r:id="rId103"/>
    <p:sldId id="440" r:id="rId104"/>
    <p:sldId id="433" r:id="rId105"/>
    <p:sldId id="336" r:id="rId106"/>
    <p:sldId id="337" r:id="rId107"/>
    <p:sldId id="441" r:id="rId108"/>
    <p:sldId id="443" r:id="rId109"/>
    <p:sldId id="444" r:id="rId110"/>
    <p:sldId id="445" r:id="rId111"/>
    <p:sldId id="446" r:id="rId112"/>
    <p:sldId id="447" r:id="rId113"/>
    <p:sldId id="448" r:id="rId114"/>
    <p:sldId id="449" r:id="rId115"/>
    <p:sldId id="450" r:id="rId116"/>
    <p:sldId id="451" r:id="rId117"/>
    <p:sldId id="452" r:id="rId118"/>
    <p:sldId id="453" r:id="rId119"/>
    <p:sldId id="454" r:id="rId120"/>
    <p:sldId id="455" r:id="rId121"/>
    <p:sldId id="456" r:id="rId122"/>
    <p:sldId id="457" r:id="rId123"/>
    <p:sldId id="458" r:id="rId124"/>
    <p:sldId id="459" r:id="rId125"/>
    <p:sldId id="460" r:id="rId126"/>
    <p:sldId id="461" r:id="rId127"/>
    <p:sldId id="462" r:id="rId128"/>
    <p:sldId id="463" r:id="rId129"/>
    <p:sldId id="464" r:id="rId130"/>
    <p:sldId id="465" r:id="rId131"/>
    <p:sldId id="466" r:id="rId132"/>
    <p:sldId id="467" r:id="rId133"/>
    <p:sldId id="468" r:id="rId134"/>
    <p:sldId id="469" r:id="rId135"/>
    <p:sldId id="470" r:id="rId136"/>
    <p:sldId id="472" r:id="rId137"/>
    <p:sldId id="471" r:id="rId138"/>
    <p:sldId id="473" r:id="rId139"/>
    <p:sldId id="474" r:id="rId140"/>
    <p:sldId id="475" r:id="rId141"/>
    <p:sldId id="476" r:id="rId142"/>
    <p:sldId id="477" r:id="rId143"/>
    <p:sldId id="478" r:id="rId144"/>
    <p:sldId id="509" r:id="rId145"/>
    <p:sldId id="480" r:id="rId146"/>
    <p:sldId id="481" r:id="rId147"/>
    <p:sldId id="482" r:id="rId148"/>
    <p:sldId id="484" r:id="rId149"/>
    <p:sldId id="486" r:id="rId150"/>
    <p:sldId id="487" r:id="rId151"/>
    <p:sldId id="488" r:id="rId152"/>
    <p:sldId id="489" r:id="rId153"/>
    <p:sldId id="490" r:id="rId154"/>
    <p:sldId id="491" r:id="rId155"/>
    <p:sldId id="507" r:id="rId156"/>
    <p:sldId id="508" r:id="rId157"/>
    <p:sldId id="492" r:id="rId158"/>
    <p:sldId id="493" r:id="rId159"/>
    <p:sldId id="494" r:id="rId160"/>
    <p:sldId id="505" r:id="rId161"/>
    <p:sldId id="510" r:id="rId162"/>
    <p:sldId id="514" r:id="rId163"/>
    <p:sldId id="515" r:id="rId164"/>
    <p:sldId id="516" r:id="rId165"/>
    <p:sldId id="517" r:id="rId166"/>
    <p:sldId id="518" r:id="rId167"/>
    <p:sldId id="519" r:id="rId168"/>
    <p:sldId id="520" r:id="rId169"/>
    <p:sldId id="521" r:id="rId170"/>
    <p:sldId id="522" r:id="rId171"/>
    <p:sldId id="523" r:id="rId172"/>
    <p:sldId id="524" r:id="rId173"/>
    <p:sldId id="525" r:id="rId174"/>
    <p:sldId id="526" r:id="rId175"/>
    <p:sldId id="527" r:id="rId176"/>
    <p:sldId id="528" r:id="rId177"/>
    <p:sldId id="529" r:id="rId178"/>
    <p:sldId id="530" r:id="rId179"/>
    <p:sldId id="531" r:id="rId180"/>
    <p:sldId id="532" r:id="rId181"/>
    <p:sldId id="533" r:id="rId182"/>
    <p:sldId id="534" r:id="rId183"/>
    <p:sldId id="535" r:id="rId184"/>
    <p:sldId id="536" r:id="rId185"/>
    <p:sldId id="537" r:id="rId186"/>
    <p:sldId id="538" r:id="rId187"/>
    <p:sldId id="539" r:id="rId188"/>
    <p:sldId id="540" r:id="rId189"/>
    <p:sldId id="541" r:id="rId190"/>
    <p:sldId id="542" r:id="rId191"/>
    <p:sldId id="543" r:id="rId192"/>
    <p:sldId id="513" r:id="rId193"/>
    <p:sldId id="594" r:id="rId194"/>
    <p:sldId id="595" r:id="rId195"/>
    <p:sldId id="596" r:id="rId196"/>
    <p:sldId id="597" r:id="rId197"/>
    <p:sldId id="598" r:id="rId198"/>
    <p:sldId id="599" r:id="rId199"/>
    <p:sldId id="600" r:id="rId200"/>
    <p:sldId id="601" r:id="rId201"/>
    <p:sldId id="602" r:id="rId202"/>
    <p:sldId id="603" r:id="rId203"/>
    <p:sldId id="544" r:id="rId204"/>
    <p:sldId id="511" r:id="rId205"/>
    <p:sldId id="546" r:id="rId206"/>
    <p:sldId id="547" r:id="rId207"/>
    <p:sldId id="548" r:id="rId208"/>
    <p:sldId id="549" r:id="rId209"/>
    <p:sldId id="550" r:id="rId210"/>
    <p:sldId id="545" r:id="rId211"/>
    <p:sldId id="506" r:id="rId212"/>
    <p:sldId id="277" r:id="rId213"/>
    <p:sldId id="340" r:id="rId214"/>
    <p:sldId id="648" r:id="rId215"/>
    <p:sldId id="649" r:id="rId216"/>
    <p:sldId id="650" r:id="rId217"/>
    <p:sldId id="651" r:id="rId218"/>
    <p:sldId id="652" r:id="rId219"/>
    <p:sldId id="653" r:id="rId220"/>
    <p:sldId id="654" r:id="rId221"/>
    <p:sldId id="655" r:id="rId222"/>
    <p:sldId id="656" r:id="rId223"/>
    <p:sldId id="657" r:id="rId224"/>
    <p:sldId id="658" r:id="rId225"/>
    <p:sldId id="659" r:id="rId226"/>
    <p:sldId id="660" r:id="rId227"/>
    <p:sldId id="661" r:id="rId228"/>
    <p:sldId id="662" r:id="rId229"/>
    <p:sldId id="663" r:id="rId230"/>
    <p:sldId id="664" r:id="rId231"/>
    <p:sldId id="665" r:id="rId232"/>
    <p:sldId id="666" r:id="rId233"/>
    <p:sldId id="667" r:id="rId234"/>
    <p:sldId id="668" r:id="rId235"/>
    <p:sldId id="669" r:id="rId236"/>
    <p:sldId id="670" r:id="rId237"/>
    <p:sldId id="671" r:id="rId238"/>
    <p:sldId id="672" r:id="rId239"/>
    <p:sldId id="673" r:id="rId240"/>
    <p:sldId id="674" r:id="rId241"/>
    <p:sldId id="675" r:id="rId242"/>
    <p:sldId id="676" r:id="rId243"/>
    <p:sldId id="677" r:id="rId244"/>
    <p:sldId id="678" r:id="rId245"/>
    <p:sldId id="684" r:id="rId246"/>
    <p:sldId id="685" r:id="rId247"/>
    <p:sldId id="686" r:id="rId248"/>
    <p:sldId id="687" r:id="rId249"/>
    <p:sldId id="694" r:id="rId250"/>
    <p:sldId id="695" r:id="rId251"/>
    <p:sldId id="696" r:id="rId252"/>
    <p:sldId id="697" r:id="rId253"/>
    <p:sldId id="698" r:id="rId254"/>
    <p:sldId id="699" r:id="rId255"/>
    <p:sldId id="700" r:id="rId256"/>
    <p:sldId id="709" r:id="rId257"/>
    <p:sldId id="710" r:id="rId258"/>
    <p:sldId id="713" r:id="rId259"/>
    <p:sldId id="714" r:id="rId260"/>
    <p:sldId id="715" r:id="rId261"/>
    <p:sldId id="716" r:id="rId262"/>
    <p:sldId id="717" r:id="rId263"/>
    <p:sldId id="718" r:id="rId264"/>
    <p:sldId id="719" r:id="rId265"/>
    <p:sldId id="679" r:id="rId266"/>
    <p:sldId id="680" r:id="rId267"/>
    <p:sldId id="681" r:id="rId268"/>
    <p:sldId id="682" r:id="rId269"/>
    <p:sldId id="646" r:id="rId270"/>
    <p:sldId id="341" r:id="rId271"/>
    <p:sldId id="343" r:id="rId272"/>
    <p:sldId id="342" r:id="rId273"/>
    <p:sldId id="344" r:id="rId274"/>
    <p:sldId id="345" r:id="rId275"/>
    <p:sldId id="346" r:id="rId276"/>
    <p:sldId id="347" r:id="rId277"/>
    <p:sldId id="348" r:id="rId278"/>
    <p:sldId id="349" r:id="rId279"/>
    <p:sldId id="351" r:id="rId280"/>
    <p:sldId id="352" r:id="rId281"/>
    <p:sldId id="353" r:id="rId282"/>
    <p:sldId id="354" r:id="rId283"/>
    <p:sldId id="350" r:id="rId284"/>
    <p:sldId id="278" r:id="rId285"/>
    <p:sldId id="355" r:id="rId286"/>
    <p:sldId id="356" r:id="rId287"/>
    <p:sldId id="357" r:id="rId288"/>
    <p:sldId id="358" r:id="rId289"/>
    <p:sldId id="359" r:id="rId290"/>
    <p:sldId id="360" r:id="rId291"/>
    <p:sldId id="361" r:id="rId292"/>
    <p:sldId id="362" r:id="rId293"/>
    <p:sldId id="363" r:id="rId294"/>
    <p:sldId id="364" r:id="rId295"/>
    <p:sldId id="365" r:id="rId296"/>
    <p:sldId id="366" r:id="rId297"/>
    <p:sldId id="367" r:id="rId298"/>
    <p:sldId id="368" r:id="rId299"/>
    <p:sldId id="369" r:id="rId300"/>
    <p:sldId id="370" r:id="rId301"/>
    <p:sldId id="371" r:id="rId302"/>
    <p:sldId id="372" r:id="rId303"/>
    <p:sldId id="279" r:id="rId304"/>
    <p:sldId id="373" r:id="rId305"/>
    <p:sldId id="374" r:id="rId306"/>
    <p:sldId id="375" r:id="rId307"/>
    <p:sldId id="376" r:id="rId308"/>
    <p:sldId id="378" r:id="rId309"/>
    <p:sldId id="377" r:id="rId310"/>
    <p:sldId id="272" r:id="rId31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6D9FFF9-4EF1-4054-8FE0-EC55AF341F15}">
          <p14:sldIdLst>
            <p14:sldId id="256"/>
            <p14:sldId id="267"/>
          </p14:sldIdLst>
        </p14:section>
        <p14:section name="what is javascript" id="{780C041C-5845-6849-BBBC-9F148DBFABA4}">
          <p14:sldIdLst>
            <p14:sldId id="271"/>
            <p14:sldId id="281"/>
            <p14:sldId id="282"/>
            <p14:sldId id="280"/>
            <p14:sldId id="720"/>
            <p14:sldId id="283"/>
            <p14:sldId id="284"/>
            <p14:sldId id="287"/>
            <p14:sldId id="288"/>
            <p14:sldId id="292"/>
            <p14:sldId id="290"/>
            <p14:sldId id="430"/>
            <p14:sldId id="417"/>
            <p14:sldId id="418"/>
            <p14:sldId id="419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</p14:sldIdLst>
        </p14:section>
        <p14:section name="Javascript Design Principles" id="{24D8B4FB-672C-D847-9EFD-F6AB9897299B}">
          <p14:sldIdLst/>
        </p14:section>
        <p14:section name="Where Does Javascript GO?" id="{5AF1C83A-5D4B-4440-A730-C55AFE3DF343}">
          <p14:sldIdLst>
            <p14:sldId id="274"/>
            <p14:sldId id="304"/>
            <p14:sldId id="305"/>
            <p14:sldId id="306"/>
            <p14:sldId id="307"/>
            <p14:sldId id="308"/>
          </p14:sldIdLst>
        </p14:section>
        <p14:section name="Syntax" id="{013B146C-750E-174D-AC0F-ABF3EBA5F981}">
          <p14:sldIdLst>
            <p14:sldId id="275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80"/>
            <p14:sldId id="381"/>
            <p14:sldId id="321"/>
            <p14:sldId id="322"/>
            <p14:sldId id="323"/>
          </p14:sldIdLst>
        </p14:section>
        <p14:section name="Javascript Objects" id="{21F6A69B-4598-3040-AC91-83BC1BC76767}">
          <p14:sldIdLst>
            <p14:sldId id="276"/>
            <p14:sldId id="325"/>
            <p14:sldId id="324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82"/>
            <p14:sldId id="384"/>
            <p14:sldId id="383"/>
            <p14:sldId id="385"/>
            <p14:sldId id="386"/>
            <p14:sldId id="387"/>
            <p14:sldId id="389"/>
            <p14:sldId id="388"/>
            <p14:sldId id="390"/>
            <p14:sldId id="392"/>
            <p14:sldId id="393"/>
            <p14:sldId id="391"/>
            <p14:sldId id="395"/>
            <p14:sldId id="396"/>
            <p14:sldId id="397"/>
            <p14:sldId id="394"/>
            <p14:sldId id="399"/>
            <p14:sldId id="398"/>
            <p14:sldId id="400"/>
            <p14:sldId id="401"/>
            <p14:sldId id="402"/>
            <p14:sldId id="403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335"/>
            <p14:sldId id="431"/>
            <p14:sldId id="432"/>
            <p14:sldId id="434"/>
            <p14:sldId id="435"/>
            <p14:sldId id="436"/>
            <p14:sldId id="437"/>
            <p14:sldId id="438"/>
            <p14:sldId id="439"/>
            <p14:sldId id="440"/>
            <p14:sldId id="433"/>
            <p14:sldId id="336"/>
            <p14:sldId id="337"/>
            <p14:sldId id="441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2"/>
            <p14:sldId id="471"/>
            <p14:sldId id="473"/>
            <p14:sldId id="474"/>
            <p14:sldId id="475"/>
            <p14:sldId id="476"/>
            <p14:sldId id="477"/>
            <p14:sldId id="478"/>
            <p14:sldId id="509"/>
            <p14:sldId id="480"/>
            <p14:sldId id="481"/>
            <p14:sldId id="482"/>
            <p14:sldId id="484"/>
            <p14:sldId id="486"/>
            <p14:sldId id="487"/>
            <p14:sldId id="488"/>
            <p14:sldId id="489"/>
            <p14:sldId id="490"/>
            <p14:sldId id="491"/>
            <p14:sldId id="507"/>
            <p14:sldId id="508"/>
            <p14:sldId id="492"/>
            <p14:sldId id="493"/>
            <p14:sldId id="494"/>
            <p14:sldId id="505"/>
            <p14:sldId id="510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13"/>
            <p14:sldId id="594"/>
            <p14:sldId id="595"/>
            <p14:sldId id="596"/>
            <p14:sldId id="597"/>
            <p14:sldId id="598"/>
            <p14:sldId id="599"/>
            <p14:sldId id="600"/>
            <p14:sldId id="601"/>
            <p14:sldId id="602"/>
            <p14:sldId id="603"/>
            <p14:sldId id="544"/>
            <p14:sldId id="511"/>
            <p14:sldId id="546"/>
            <p14:sldId id="547"/>
            <p14:sldId id="548"/>
            <p14:sldId id="549"/>
            <p14:sldId id="550"/>
            <p14:sldId id="545"/>
            <p14:sldId id="506"/>
          </p14:sldIdLst>
        </p14:section>
        <p14:section name="The Document Object Model (DOM)" id="{DB95D4C9-86D2-5C4A-8983-EA2AA207891B}">
          <p14:sldIdLst>
            <p14:sldId id="277"/>
            <p14:sldId id="340"/>
            <p14:sldId id="648"/>
            <p14:sldId id="649"/>
            <p14:sldId id="650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1"/>
            <p14:sldId id="662"/>
            <p14:sldId id="663"/>
            <p14:sldId id="664"/>
            <p14:sldId id="665"/>
            <p14:sldId id="666"/>
            <p14:sldId id="667"/>
            <p14:sldId id="668"/>
            <p14:sldId id="669"/>
            <p14:sldId id="670"/>
            <p14:sldId id="671"/>
            <p14:sldId id="672"/>
            <p14:sldId id="673"/>
            <p14:sldId id="674"/>
            <p14:sldId id="675"/>
            <p14:sldId id="676"/>
            <p14:sldId id="677"/>
            <p14:sldId id="678"/>
            <p14:sldId id="684"/>
            <p14:sldId id="685"/>
            <p14:sldId id="686"/>
            <p14:sldId id="687"/>
            <p14:sldId id="694"/>
            <p14:sldId id="695"/>
            <p14:sldId id="696"/>
            <p14:sldId id="697"/>
            <p14:sldId id="698"/>
            <p14:sldId id="699"/>
            <p14:sldId id="700"/>
            <p14:sldId id="709"/>
            <p14:sldId id="710"/>
            <p14:sldId id="713"/>
            <p14:sldId id="714"/>
            <p14:sldId id="715"/>
            <p14:sldId id="716"/>
            <p14:sldId id="717"/>
            <p14:sldId id="718"/>
            <p14:sldId id="719"/>
            <p14:sldId id="679"/>
            <p14:sldId id="680"/>
            <p14:sldId id="681"/>
            <p14:sldId id="682"/>
            <p14:sldId id="646"/>
            <p14:sldId id="341"/>
            <p14:sldId id="343"/>
            <p14:sldId id="342"/>
            <p14:sldId id="344"/>
            <p14:sldId id="345"/>
            <p14:sldId id="346"/>
            <p14:sldId id="347"/>
            <p14:sldId id="348"/>
            <p14:sldId id="349"/>
            <p14:sldId id="351"/>
            <p14:sldId id="352"/>
            <p14:sldId id="353"/>
            <p14:sldId id="354"/>
            <p14:sldId id="350"/>
          </p14:sldIdLst>
        </p14:section>
        <p14:section name="JavaScript Events" id="{81055673-E94B-1247-B097-A61A0948D153}">
          <p14:sldIdLst>
            <p14:sldId id="278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</p14:sldIdLst>
        </p14:section>
        <p14:section name="Forms" id="{E6690A94-8429-C647-8980-717F52369524}">
          <p14:sldIdLst>
            <p14:sldId id="279"/>
            <p14:sldId id="373"/>
            <p14:sldId id="374"/>
            <p14:sldId id="375"/>
            <p14:sldId id="376"/>
            <p14:sldId id="378"/>
            <p14:sldId id="377"/>
          </p14:sldIdLst>
        </p14:section>
        <p14:section name="What you Learned" id="{9095206F-FCC5-1444-B6D9-F159AEA57B8A}">
          <p14:sldIdLst>
            <p14:sldId id="272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880">
          <p15:clr>
            <a:srgbClr val="A4A3A4"/>
          </p15:clr>
        </p15:guide>
        <p15:guide id="2" orient="horz" pos="1440">
          <p15:clr>
            <a:srgbClr val="A4A3A4"/>
          </p15:clr>
        </p15:guide>
        <p15:guide id="3" orient="horz">
          <p15:clr>
            <a:srgbClr val="A4A3A4"/>
          </p15:clr>
        </p15:guide>
        <p15:guide id="4" pos="3840">
          <p15:clr>
            <a:srgbClr val="A4A3A4"/>
          </p15:clr>
        </p15:guide>
        <p15:guide id="5" pos="19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71" autoAdjust="0"/>
    <p:restoredTop sz="93058" autoAdjust="0"/>
  </p:normalViewPr>
  <p:slideViewPr>
    <p:cSldViewPr showGuides="1">
      <p:cViewPr varScale="1">
        <p:scale>
          <a:sx n="98" d="100"/>
          <a:sy n="98" d="100"/>
        </p:scale>
        <p:origin x="-1912" y="-104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4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notesMaster" Target="notesMasters/notesMaster1.xml"/><Relationship Id="rId313" Type="http://schemas.openxmlformats.org/officeDocument/2006/relationships/printerSettings" Target="printerSettings/printerSettings1.bin"/><Relationship Id="rId314" Type="http://schemas.openxmlformats.org/officeDocument/2006/relationships/presProps" Target="presProps.xml"/><Relationship Id="rId315" Type="http://schemas.openxmlformats.org/officeDocument/2006/relationships/viewProps" Target="viewProps.xml"/><Relationship Id="rId316" Type="http://schemas.openxmlformats.org/officeDocument/2006/relationships/theme" Target="theme/theme1.xml"/><Relationship Id="rId317" Type="http://schemas.openxmlformats.org/officeDocument/2006/relationships/tableStyles" Target="tableStyles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40B3-0169-46F7-8A40-5D07DEAF63A8}" type="datetimeFigureOut">
              <a:rPr lang="en-US" smtClean="0"/>
              <a:t>9/5/18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97013" y="1200150"/>
            <a:ext cx="4321175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0F3FC9-7413-4B81-AEB3-1EE2784E6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5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0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2.xml"/></Relationships>
</file>

<file path=ppt/notesSlides/_rels/notesSlide10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3.xml"/></Relationships>
</file>

<file path=ppt/notesSlides/_rels/notesSlide10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3.xml"/></Relationships>
</file>

<file path=ppt/notesSlides/_rels/notesSlide10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4.xml"/></Relationships>
</file>

<file path=ppt/notesSlides/_rels/notesSlide10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5.xml"/></Relationships>
</file>

<file path=ppt/notesSlides/_rels/notesSlide10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6.xml"/></Relationships>
</file>

<file path=ppt/notesSlides/_rels/notesSlide10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7.xml"/></Relationships>
</file>

<file path=ppt/notesSlides/_rels/notesSlide10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8.xml"/></Relationships>
</file>

<file path=ppt/notesSlides/_rels/notesSlide10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9.xml"/></Relationships>
</file>

<file path=ppt/notesSlides/_rels/notesSlide10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1.xml"/></Relationships>
</file>

<file path=ppt/notesSlides/_rels/notesSlide1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2.xml"/></Relationships>
</file>

<file path=ppt/notesSlides/_rels/notesSlide1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3.xml"/></Relationships>
</file>

<file path=ppt/notesSlides/_rels/notesSlide1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4.xml"/></Relationships>
</file>

<file path=ppt/notesSlides/_rels/notesSlide1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5.xml"/></Relationships>
</file>

<file path=ppt/notesSlides/_rels/notesSlide1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6.xml"/></Relationships>
</file>

<file path=ppt/notesSlides/_rels/notesSlide1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7.xml"/></Relationships>
</file>

<file path=ppt/notesSlides/_rels/notesSlide1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8.xml"/></Relationships>
</file>

<file path=ppt/notesSlides/_rels/notesSlide1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9.xml"/></Relationships>
</file>

<file path=ppt/notesSlides/_rels/notesSlide1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1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1.xml"/></Relationships>
</file>

<file path=ppt/notesSlides/_rels/notesSlide1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2.xml"/></Relationships>
</file>

<file path=ppt/notesSlides/_rels/notesSlide1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3.xml"/></Relationships>
</file>

<file path=ppt/notesSlides/_rels/notesSlide1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4.xml"/></Relationships>
</file>

<file path=ppt/notesSlides/_rels/notesSlide1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5.xml"/></Relationships>
</file>

<file path=ppt/notesSlides/_rels/notesSlide1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6.xml"/></Relationships>
</file>

<file path=ppt/notesSlides/_rels/notesSlide1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7.xml"/></Relationships>
</file>

<file path=ppt/notesSlides/_rels/notesSlide1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8.xml"/></Relationships>
</file>

<file path=ppt/notesSlides/_rels/notesSlide1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9.xml"/></Relationships>
</file>

<file path=ppt/notesSlides/_rels/notesSlide1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1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1.xml"/></Relationships>
</file>

<file path=ppt/notesSlides/_rels/notesSlide1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2.xml"/></Relationships>
</file>

<file path=ppt/notesSlides/_rels/notesSlide1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3.xml"/></Relationships>
</file>

<file path=ppt/notesSlides/_rels/notesSlide1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4.xml"/></Relationships>
</file>

<file path=ppt/notesSlides/_rels/notesSlide1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5.xml"/></Relationships>
</file>

<file path=ppt/notesSlides/_rels/notesSlide1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6.xml"/></Relationships>
</file>

<file path=ppt/notesSlides/_rels/notesSlide1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7.xml"/></Relationships>
</file>

<file path=ppt/notesSlides/_rels/notesSlide1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8.xml"/></Relationships>
</file>

<file path=ppt/notesSlides/_rels/notesSlide138.xml.rels><?xml version="1.0" encoding="UTF-8" standalone="yes"?>
<Relationships xmlns="http://schemas.openxmlformats.org/package/2006/relationships"><Relationship Id="rId142" Type="http://schemas.openxmlformats.org/officeDocument/2006/relationships/hyperlink" Target="http://www.w3schools.com/jsref/prop_style_textalignlast.asp" TargetMode="External"/><Relationship Id="rId143" Type="http://schemas.openxmlformats.org/officeDocument/2006/relationships/hyperlink" Target="http://www.w3schools.com/jsref/prop_style_textdecoration.asp" TargetMode="External"/><Relationship Id="rId144" Type="http://schemas.openxmlformats.org/officeDocument/2006/relationships/hyperlink" Target="http://www.w3schools.com/jsref/prop_style_textdecorationcolor.asp" TargetMode="External"/><Relationship Id="rId145" Type="http://schemas.openxmlformats.org/officeDocument/2006/relationships/hyperlink" Target="http://www.w3schools.com/jsref/prop_style_textdecorationline.asp" TargetMode="External"/><Relationship Id="rId146" Type="http://schemas.openxmlformats.org/officeDocument/2006/relationships/hyperlink" Target="http://www.w3schools.com/jsref/prop_style_textdecorationstyle.asp" TargetMode="External"/><Relationship Id="rId147" Type="http://schemas.openxmlformats.org/officeDocument/2006/relationships/hyperlink" Target="http://www.w3schools.com/jsref/prop_style_textindent.asp" TargetMode="External"/><Relationship Id="rId148" Type="http://schemas.openxmlformats.org/officeDocument/2006/relationships/hyperlink" Target="http://www.w3schools.com/jsref/prop_style_textoverflow.asp" TargetMode="External"/><Relationship Id="rId149" Type="http://schemas.openxmlformats.org/officeDocument/2006/relationships/hyperlink" Target="http://www.w3schools.com/jsref/prop_style_textshadow.asp" TargetMode="External"/><Relationship Id="rId40" Type="http://schemas.openxmlformats.org/officeDocument/2006/relationships/hyperlink" Target="http://www.w3schools.com/jsref/prop_style_borderleft.asp" TargetMode="External"/><Relationship Id="rId41" Type="http://schemas.openxmlformats.org/officeDocument/2006/relationships/hyperlink" Target="http://www.w3schools.com/jsref/prop_style_borderleftcolor.asp" TargetMode="External"/><Relationship Id="rId42" Type="http://schemas.openxmlformats.org/officeDocument/2006/relationships/hyperlink" Target="http://www.w3schools.com/jsref/prop_style_borderleftstyle.asp" TargetMode="External"/><Relationship Id="rId43" Type="http://schemas.openxmlformats.org/officeDocument/2006/relationships/hyperlink" Target="http://www.w3schools.com/jsref/prop_style_borderleftwidth.asp" TargetMode="External"/><Relationship Id="rId44" Type="http://schemas.openxmlformats.org/officeDocument/2006/relationships/hyperlink" Target="http://www.w3schools.com/jsref/prop_style_borderradius.asp" TargetMode="External"/><Relationship Id="rId45" Type="http://schemas.openxmlformats.org/officeDocument/2006/relationships/hyperlink" Target="http://www.w3schools.com/jsref/prop_style_borderright.asp" TargetMode="External"/><Relationship Id="rId46" Type="http://schemas.openxmlformats.org/officeDocument/2006/relationships/hyperlink" Target="http://www.w3schools.com/jsref/prop_style_borderrightcolor.asp" TargetMode="External"/><Relationship Id="rId47" Type="http://schemas.openxmlformats.org/officeDocument/2006/relationships/hyperlink" Target="http://www.w3schools.com/jsref/prop_style_borderrightstyle.asp" TargetMode="External"/><Relationship Id="rId48" Type="http://schemas.openxmlformats.org/officeDocument/2006/relationships/hyperlink" Target="http://www.w3schools.com/jsref/prop_style_borderrightwidth.asp" TargetMode="External"/><Relationship Id="rId49" Type="http://schemas.openxmlformats.org/officeDocument/2006/relationships/hyperlink" Target="http://www.w3schools.com/jsref/prop_style_borderspacing.asp" TargetMode="External"/><Relationship Id="rId80" Type="http://schemas.openxmlformats.org/officeDocument/2006/relationships/hyperlink" Target="http://www.w3schools.com/jsref/prop_style_emptycells.asp" TargetMode="External"/><Relationship Id="rId81" Type="http://schemas.openxmlformats.org/officeDocument/2006/relationships/hyperlink" Target="http://www.w3schools.com/jsref/prop_style_flex.asp" TargetMode="External"/><Relationship Id="rId82" Type="http://schemas.openxmlformats.org/officeDocument/2006/relationships/hyperlink" Target="http://www.w3schools.com/jsref/prop_style_flexbasis.asp" TargetMode="External"/><Relationship Id="rId83" Type="http://schemas.openxmlformats.org/officeDocument/2006/relationships/hyperlink" Target="http://www.w3schools.com/jsref/prop_style_flexdirection.asp" TargetMode="External"/><Relationship Id="rId84" Type="http://schemas.openxmlformats.org/officeDocument/2006/relationships/hyperlink" Target="http://www.w3schools.com/jsref/prop_style_flexflow.asp" TargetMode="External"/><Relationship Id="rId85" Type="http://schemas.openxmlformats.org/officeDocument/2006/relationships/hyperlink" Target="http://www.w3schools.com/jsref/prop_style_flexgrow.asp" TargetMode="External"/><Relationship Id="rId86" Type="http://schemas.openxmlformats.org/officeDocument/2006/relationships/hyperlink" Target="http://www.w3schools.com/jsref/prop_style_flexshrink.asp" TargetMode="External"/><Relationship Id="rId87" Type="http://schemas.openxmlformats.org/officeDocument/2006/relationships/hyperlink" Target="http://www.w3schools.com/jsref/prop_style_flexwrap.asp" TargetMode="External"/><Relationship Id="rId88" Type="http://schemas.openxmlformats.org/officeDocument/2006/relationships/hyperlink" Target="http://www.w3schools.com/jsref/prop_style_cssfloat.asp" TargetMode="External"/><Relationship Id="rId89" Type="http://schemas.openxmlformats.org/officeDocument/2006/relationships/hyperlink" Target="http://www.w3schools.com/jsref/prop_style_font.asp" TargetMode="External"/><Relationship Id="rId110" Type="http://schemas.openxmlformats.org/officeDocument/2006/relationships/hyperlink" Target="http://www.w3schools.com/jsref/prop_style_maxheight.asp" TargetMode="External"/><Relationship Id="rId111" Type="http://schemas.openxmlformats.org/officeDocument/2006/relationships/hyperlink" Target="http://www.w3schools.com/jsref/prop_style_maxwidth.asp" TargetMode="External"/><Relationship Id="rId112" Type="http://schemas.openxmlformats.org/officeDocument/2006/relationships/hyperlink" Target="http://www.w3schools.com/jsref/prop_style_minheight.asp" TargetMode="External"/><Relationship Id="rId113" Type="http://schemas.openxmlformats.org/officeDocument/2006/relationships/hyperlink" Target="http://www.w3schools.com/jsref/prop_style_minwidth.asp" TargetMode="External"/><Relationship Id="rId114" Type="http://schemas.openxmlformats.org/officeDocument/2006/relationships/hyperlink" Target="http://www.w3schools.com/jsref/prop_style_opacity.asp" TargetMode="External"/><Relationship Id="rId115" Type="http://schemas.openxmlformats.org/officeDocument/2006/relationships/hyperlink" Target="http://www.w3schools.com/jsref/prop_style_order.asp" TargetMode="External"/><Relationship Id="rId116" Type="http://schemas.openxmlformats.org/officeDocument/2006/relationships/hyperlink" Target="http://www.w3schools.com/jsref/prop_style_orphans.asp" TargetMode="External"/><Relationship Id="rId117" Type="http://schemas.openxmlformats.org/officeDocument/2006/relationships/hyperlink" Target="http://www.w3schools.com/jsref/prop_style_outline.asp" TargetMode="External"/><Relationship Id="rId118" Type="http://schemas.openxmlformats.org/officeDocument/2006/relationships/hyperlink" Target="http://www.w3schools.com/jsref/prop_style_outlinecolor.asp" TargetMode="External"/><Relationship Id="rId119" Type="http://schemas.openxmlformats.org/officeDocument/2006/relationships/hyperlink" Target="http://www.w3schools.com/jsref/prop_style_outlineoffset.asp" TargetMode="External"/><Relationship Id="rId150" Type="http://schemas.openxmlformats.org/officeDocument/2006/relationships/hyperlink" Target="http://www.w3schools.com/jsref/prop_style_texttransform.asp" TargetMode="External"/><Relationship Id="rId151" Type="http://schemas.openxmlformats.org/officeDocument/2006/relationships/hyperlink" Target="http://www.w3schools.com/jsref/prop_style_top.asp" TargetMode="External"/><Relationship Id="rId152" Type="http://schemas.openxmlformats.org/officeDocument/2006/relationships/hyperlink" Target="http://www.w3schools.com/jsref/prop_style_transform.asp" TargetMode="External"/><Relationship Id="rId10" Type="http://schemas.openxmlformats.org/officeDocument/2006/relationships/hyperlink" Target="http://www.w3schools.com/jsref/prop_style_animationfillmode.asp" TargetMode="External"/><Relationship Id="rId11" Type="http://schemas.openxmlformats.org/officeDocument/2006/relationships/hyperlink" Target="http://www.w3schools.com/jsref/prop_style_animationiterationcount.asp" TargetMode="External"/><Relationship Id="rId12" Type="http://schemas.openxmlformats.org/officeDocument/2006/relationships/hyperlink" Target="http://www.w3schools.com/jsref/prop_style_animationname.asp" TargetMode="External"/><Relationship Id="rId13" Type="http://schemas.openxmlformats.org/officeDocument/2006/relationships/hyperlink" Target="http://www.w3schools.com/jsref/prop_style_animationtimingfunction.asp" TargetMode="External"/><Relationship Id="rId14" Type="http://schemas.openxmlformats.org/officeDocument/2006/relationships/hyperlink" Target="http://www.w3schools.com/jsref/prop_style_animationplaystate.asp" TargetMode="External"/><Relationship Id="rId15" Type="http://schemas.openxmlformats.org/officeDocument/2006/relationships/hyperlink" Target="http://www.w3schools.com/jsref/prop_style_background.asp" TargetMode="External"/><Relationship Id="rId16" Type="http://schemas.openxmlformats.org/officeDocument/2006/relationships/hyperlink" Target="http://www.w3schools.com/jsref/prop_style_backgroundattachment.asp" TargetMode="External"/><Relationship Id="rId17" Type="http://schemas.openxmlformats.org/officeDocument/2006/relationships/hyperlink" Target="http://www.w3schools.com/jsref/prop_style_backgroundcolor.asp" TargetMode="External"/><Relationship Id="rId18" Type="http://schemas.openxmlformats.org/officeDocument/2006/relationships/hyperlink" Target="http://www.w3schools.com/jsref/prop_style_backgroundimage.asp" TargetMode="External"/><Relationship Id="rId19" Type="http://schemas.openxmlformats.org/officeDocument/2006/relationships/hyperlink" Target="http://www.w3schools.com/jsref/prop_style_backgroundposition.asp" TargetMode="External"/><Relationship Id="rId153" Type="http://schemas.openxmlformats.org/officeDocument/2006/relationships/hyperlink" Target="http://www.w3schools.com/jsref/prop_style_transformorigin.asp" TargetMode="External"/><Relationship Id="rId154" Type="http://schemas.openxmlformats.org/officeDocument/2006/relationships/hyperlink" Target="http://www.w3schools.com/jsref/prop_style_transformstyle.asp" TargetMode="External"/><Relationship Id="rId155" Type="http://schemas.openxmlformats.org/officeDocument/2006/relationships/hyperlink" Target="http://www.w3schools.com/jsref/prop_style_transition.asp" TargetMode="External"/><Relationship Id="rId156" Type="http://schemas.openxmlformats.org/officeDocument/2006/relationships/hyperlink" Target="http://www.w3schools.com/jsref/prop_style_transitionproperty.asp" TargetMode="External"/><Relationship Id="rId157" Type="http://schemas.openxmlformats.org/officeDocument/2006/relationships/hyperlink" Target="http://www.w3schools.com/jsref/prop_style_transitionduration.asp" TargetMode="External"/><Relationship Id="rId158" Type="http://schemas.openxmlformats.org/officeDocument/2006/relationships/hyperlink" Target="http://www.w3schools.com/jsref/prop_style_transitiontimingfunction.asp" TargetMode="External"/><Relationship Id="rId159" Type="http://schemas.openxmlformats.org/officeDocument/2006/relationships/hyperlink" Target="http://www.w3schools.com/jsref/prop_style_transitiondelay.asp" TargetMode="External"/><Relationship Id="rId50" Type="http://schemas.openxmlformats.org/officeDocument/2006/relationships/hyperlink" Target="http://www.w3schools.com/jsref/prop_style_borderstyle.asp" TargetMode="External"/><Relationship Id="rId51" Type="http://schemas.openxmlformats.org/officeDocument/2006/relationships/hyperlink" Target="http://www.w3schools.com/jsref/prop_style_bordertop.asp" TargetMode="External"/><Relationship Id="rId52" Type="http://schemas.openxmlformats.org/officeDocument/2006/relationships/hyperlink" Target="http://www.w3schools.com/jsref/prop_style_bordertopcolor.asp" TargetMode="External"/><Relationship Id="rId53" Type="http://schemas.openxmlformats.org/officeDocument/2006/relationships/hyperlink" Target="http://www.w3schools.com/jsref/prop_style_bordertopleftradius.asp" TargetMode="External"/><Relationship Id="rId54" Type="http://schemas.openxmlformats.org/officeDocument/2006/relationships/hyperlink" Target="http://www.w3schools.com/jsref/prop_style_bordertoprightradius.asp" TargetMode="External"/><Relationship Id="rId55" Type="http://schemas.openxmlformats.org/officeDocument/2006/relationships/hyperlink" Target="http://www.w3schools.com/jsref/prop_style_bordertopstyle.asp" TargetMode="External"/><Relationship Id="rId56" Type="http://schemas.openxmlformats.org/officeDocument/2006/relationships/hyperlink" Target="http://www.w3schools.com/jsref/prop_style_bordertopwidth.asp" TargetMode="External"/><Relationship Id="rId57" Type="http://schemas.openxmlformats.org/officeDocument/2006/relationships/hyperlink" Target="http://www.w3schools.com/jsref/prop_style_borderwidth.asp" TargetMode="External"/><Relationship Id="rId58" Type="http://schemas.openxmlformats.org/officeDocument/2006/relationships/hyperlink" Target="http://www.w3schools.com/jsref/prop_style_bottom.asp" TargetMode="External"/><Relationship Id="rId59" Type="http://schemas.openxmlformats.org/officeDocument/2006/relationships/hyperlink" Target="http://www.w3schools.com/jsref/prop_style_boxshadow.asp" TargetMode="External"/><Relationship Id="rId90" Type="http://schemas.openxmlformats.org/officeDocument/2006/relationships/hyperlink" Target="http://www.w3schools.com/jsref/prop_style_fontfamily.asp" TargetMode="External"/><Relationship Id="rId91" Type="http://schemas.openxmlformats.org/officeDocument/2006/relationships/hyperlink" Target="http://www.w3schools.com/jsref/prop_style_fontsize.asp" TargetMode="External"/><Relationship Id="rId92" Type="http://schemas.openxmlformats.org/officeDocument/2006/relationships/hyperlink" Target="http://www.w3schools.com/jsref/prop_style_fontstyle.asp" TargetMode="External"/><Relationship Id="rId93" Type="http://schemas.openxmlformats.org/officeDocument/2006/relationships/hyperlink" Target="http://www.w3schools.com/jsref/prop_style_fontvariant.asp" TargetMode="External"/><Relationship Id="rId94" Type="http://schemas.openxmlformats.org/officeDocument/2006/relationships/hyperlink" Target="http://www.w3schools.com/jsref/prop_style_fontweight.asp" TargetMode="External"/><Relationship Id="rId95" Type="http://schemas.openxmlformats.org/officeDocument/2006/relationships/hyperlink" Target="http://www.w3schools.com/jsref/prop_style_fontsizeadjust.asp" TargetMode="External"/><Relationship Id="rId96" Type="http://schemas.openxmlformats.org/officeDocument/2006/relationships/hyperlink" Target="http://www.w3schools.com/jsref/prop_style_height.asp" TargetMode="External"/><Relationship Id="rId97" Type="http://schemas.openxmlformats.org/officeDocument/2006/relationships/hyperlink" Target="http://www.w3schools.com/jsref/prop_style_justifycontent.asp" TargetMode="External"/><Relationship Id="rId98" Type="http://schemas.openxmlformats.org/officeDocument/2006/relationships/hyperlink" Target="http://www.w3schools.com/jsref/prop_style_left.asp" TargetMode="External"/><Relationship Id="rId99" Type="http://schemas.openxmlformats.org/officeDocument/2006/relationships/hyperlink" Target="http://www.w3schools.com/jsref/prop_style_letterspacing.asp" TargetMode="External"/><Relationship Id="rId120" Type="http://schemas.openxmlformats.org/officeDocument/2006/relationships/hyperlink" Target="http://www.w3schools.com/jsref/prop_style_outlinestyle.asp" TargetMode="External"/><Relationship Id="rId121" Type="http://schemas.openxmlformats.org/officeDocument/2006/relationships/hyperlink" Target="http://www.w3schools.com/jsref/prop_style_outlinewidth.asp" TargetMode="External"/><Relationship Id="rId122" Type="http://schemas.openxmlformats.org/officeDocument/2006/relationships/hyperlink" Target="http://www.w3schools.com/jsref/prop_style_overflow.asp" TargetMode="External"/><Relationship Id="rId123" Type="http://schemas.openxmlformats.org/officeDocument/2006/relationships/hyperlink" Target="http://www.w3schools.com/jsref/prop_style_overflowx.asp" TargetMode="External"/><Relationship Id="rId124" Type="http://schemas.openxmlformats.org/officeDocument/2006/relationships/hyperlink" Target="http://www.w3schools.com/jsref/prop_style_overflowy.asp" TargetMode="External"/><Relationship Id="rId125" Type="http://schemas.openxmlformats.org/officeDocument/2006/relationships/hyperlink" Target="http://www.w3schools.com/jsref/prop_style_padding.asp" TargetMode="External"/><Relationship Id="rId126" Type="http://schemas.openxmlformats.org/officeDocument/2006/relationships/hyperlink" Target="http://www.w3schools.com/jsref/prop_style_paddingbottom.asp" TargetMode="External"/><Relationship Id="rId127" Type="http://schemas.openxmlformats.org/officeDocument/2006/relationships/hyperlink" Target="http://www.w3schools.com/jsref/prop_style_paddingleft.asp" TargetMode="External"/><Relationship Id="rId128" Type="http://schemas.openxmlformats.org/officeDocument/2006/relationships/hyperlink" Target="http://www.w3schools.com/jsref/prop_style_paddingright.asp" TargetMode="External"/><Relationship Id="rId129" Type="http://schemas.openxmlformats.org/officeDocument/2006/relationships/hyperlink" Target="http://www.w3schools.com/jsref/prop_style_paddingtop.asp" TargetMode="External"/><Relationship Id="rId160" Type="http://schemas.openxmlformats.org/officeDocument/2006/relationships/hyperlink" Target="http://www.w3schools.com/jsref/prop_style_unicodebidi.asp" TargetMode="External"/><Relationship Id="rId161" Type="http://schemas.openxmlformats.org/officeDocument/2006/relationships/hyperlink" Target="http://www.w3schools.com/jsref/prop_style_verticalalign.asp" TargetMode="External"/><Relationship Id="rId162" Type="http://schemas.openxmlformats.org/officeDocument/2006/relationships/hyperlink" Target="http://www.w3schools.com/jsref/prop_style_visibility.asp" TargetMode="External"/><Relationship Id="rId20" Type="http://schemas.openxmlformats.org/officeDocument/2006/relationships/hyperlink" Target="http://www.w3schools.com/jsref/prop_style_backgroundrepeat.asp" TargetMode="External"/><Relationship Id="rId21" Type="http://schemas.openxmlformats.org/officeDocument/2006/relationships/hyperlink" Target="http://www.w3schools.com/jsref/prop_style_backgroundclip.asp" TargetMode="External"/><Relationship Id="rId22" Type="http://schemas.openxmlformats.org/officeDocument/2006/relationships/hyperlink" Target="http://www.w3schools.com/jsref/prop_style_backgroundorigin.asp" TargetMode="External"/><Relationship Id="rId23" Type="http://schemas.openxmlformats.org/officeDocument/2006/relationships/hyperlink" Target="http://www.w3schools.com/jsref/prop_style_backgroundsize.asp" TargetMode="External"/><Relationship Id="rId24" Type="http://schemas.openxmlformats.org/officeDocument/2006/relationships/hyperlink" Target="http://www.w3schools.com/jsref/prop_style_backfacevisibility.asp" TargetMode="External"/><Relationship Id="rId25" Type="http://schemas.openxmlformats.org/officeDocument/2006/relationships/hyperlink" Target="http://www.w3schools.com/jsref/prop_style_border.asp" TargetMode="External"/><Relationship Id="rId26" Type="http://schemas.openxmlformats.org/officeDocument/2006/relationships/hyperlink" Target="http://www.w3schools.com/jsref/prop_style_borderbottom.asp" TargetMode="External"/><Relationship Id="rId27" Type="http://schemas.openxmlformats.org/officeDocument/2006/relationships/hyperlink" Target="http://www.w3schools.com/jsref/prop_style_borderbottomcolor.asp" TargetMode="External"/><Relationship Id="rId28" Type="http://schemas.openxmlformats.org/officeDocument/2006/relationships/hyperlink" Target="http://www.w3schools.com/jsref/prop_style_borderbottomleftradius.asp" TargetMode="External"/><Relationship Id="rId29" Type="http://schemas.openxmlformats.org/officeDocument/2006/relationships/hyperlink" Target="http://www.w3schools.com/jsref/prop_style_borderbottomrightradius.asp" TargetMode="External"/><Relationship Id="rId163" Type="http://schemas.openxmlformats.org/officeDocument/2006/relationships/hyperlink" Target="http://www.w3schools.com/jsref/prop_style_whitespace.asp" TargetMode="External"/><Relationship Id="rId164" Type="http://schemas.openxmlformats.org/officeDocument/2006/relationships/hyperlink" Target="http://www.w3schools.com/jsref/prop_style_width.asp" TargetMode="External"/><Relationship Id="rId165" Type="http://schemas.openxmlformats.org/officeDocument/2006/relationships/hyperlink" Target="http://www.w3schools.com/jsref/prop_style_wordbreak.asp" TargetMode="External"/><Relationship Id="rId166" Type="http://schemas.openxmlformats.org/officeDocument/2006/relationships/hyperlink" Target="http://www.w3schools.com/jsref/prop_style_wordspacing.asp" TargetMode="External"/><Relationship Id="rId167" Type="http://schemas.openxmlformats.org/officeDocument/2006/relationships/hyperlink" Target="http://www.w3schools.com/jsref/prop_style_wordwrap.asp" TargetMode="External"/><Relationship Id="rId168" Type="http://schemas.openxmlformats.org/officeDocument/2006/relationships/hyperlink" Target="http://www.w3schools.com/jsref/prop_style_widows.asp" TargetMode="External"/><Relationship Id="rId169" Type="http://schemas.openxmlformats.org/officeDocument/2006/relationships/hyperlink" Target="http://www.w3schools.com/jsref/prop_style_zindex.asp" TargetMode="External"/><Relationship Id="rId60" Type="http://schemas.openxmlformats.org/officeDocument/2006/relationships/hyperlink" Target="http://www.w3schools.com/jsref/prop_style_boxsizing.asp" TargetMode="External"/><Relationship Id="rId61" Type="http://schemas.openxmlformats.org/officeDocument/2006/relationships/hyperlink" Target="http://www.w3schools.com/jsref/prop_style_captionside.asp" TargetMode="External"/><Relationship Id="rId62" Type="http://schemas.openxmlformats.org/officeDocument/2006/relationships/hyperlink" Target="http://www.w3schools.com/jsref/prop_style_clear.asp" TargetMode="External"/><Relationship Id="rId63" Type="http://schemas.openxmlformats.org/officeDocument/2006/relationships/hyperlink" Target="http://www.w3schools.com/jsref/prop_style_clip.asp" TargetMode="External"/><Relationship Id="rId64" Type="http://schemas.openxmlformats.org/officeDocument/2006/relationships/hyperlink" Target="http://www.w3schools.com/jsref/prop_style_color.asp" TargetMode="External"/><Relationship Id="rId65" Type="http://schemas.openxmlformats.org/officeDocument/2006/relationships/hyperlink" Target="http://www.w3schools.com/jsref/prop_style_columncount.asp" TargetMode="External"/><Relationship Id="rId66" Type="http://schemas.openxmlformats.org/officeDocument/2006/relationships/hyperlink" Target="http://www.w3schools.com/jsref/prop_style_columnfill.asp" TargetMode="External"/><Relationship Id="rId67" Type="http://schemas.openxmlformats.org/officeDocument/2006/relationships/hyperlink" Target="http://www.w3schools.com/jsref/prop_style_columngap.asp" TargetMode="External"/><Relationship Id="rId68" Type="http://schemas.openxmlformats.org/officeDocument/2006/relationships/hyperlink" Target="http://www.w3schools.com/jsref/prop_style_columnrule.asp" TargetMode="External"/><Relationship Id="rId69" Type="http://schemas.openxmlformats.org/officeDocument/2006/relationships/hyperlink" Target="http://www.w3schools.com/jsref/prop_style_columnrulecolor.asp" TargetMode="External"/><Relationship Id="rId130" Type="http://schemas.openxmlformats.org/officeDocument/2006/relationships/hyperlink" Target="http://www.w3schools.com/jsref/prop_style_pagebreakafter.asp" TargetMode="External"/><Relationship Id="rId131" Type="http://schemas.openxmlformats.org/officeDocument/2006/relationships/hyperlink" Target="http://www.w3schools.com/jsref/prop_style_pagebreakbefore.asp" TargetMode="External"/><Relationship Id="rId132" Type="http://schemas.openxmlformats.org/officeDocument/2006/relationships/hyperlink" Target="http://www.w3schools.com/jsref/prop_style_pagebreakinside.asp" TargetMode="External"/><Relationship Id="rId133" Type="http://schemas.openxmlformats.org/officeDocument/2006/relationships/hyperlink" Target="http://www.w3schools.com/jsref/prop_style_perspective.asp" TargetMode="External"/><Relationship Id="rId134" Type="http://schemas.openxmlformats.org/officeDocument/2006/relationships/hyperlink" Target="http://www.w3schools.com/jsref/prop_style_perspectiveorigin.asp" TargetMode="External"/><Relationship Id="rId135" Type="http://schemas.openxmlformats.org/officeDocument/2006/relationships/hyperlink" Target="http://www.w3schools.com/jsref/prop_style_position.asp" TargetMode="External"/><Relationship Id="rId136" Type="http://schemas.openxmlformats.org/officeDocument/2006/relationships/hyperlink" Target="http://www.w3schools.com/jsref/prop_style_quotes.asp" TargetMode="External"/><Relationship Id="rId137" Type="http://schemas.openxmlformats.org/officeDocument/2006/relationships/hyperlink" Target="http://www.w3schools.com/jsref/prop_style_resize.asp" TargetMode="External"/><Relationship Id="rId138" Type="http://schemas.openxmlformats.org/officeDocument/2006/relationships/hyperlink" Target="http://www.w3schools.com/jsref/prop_style_right.asp" TargetMode="External"/><Relationship Id="rId139" Type="http://schemas.openxmlformats.org/officeDocument/2006/relationships/hyperlink" Target="http://www.w3schools.com/jsref/prop_style_tablelayout.asp" TargetMode="External"/><Relationship Id="rId30" Type="http://schemas.openxmlformats.org/officeDocument/2006/relationships/hyperlink" Target="http://www.w3schools.com/jsref/prop_style_borderbottomstyle.asp" TargetMode="External"/><Relationship Id="rId31" Type="http://schemas.openxmlformats.org/officeDocument/2006/relationships/hyperlink" Target="http://www.w3schools.com/jsref/prop_style_borderbottomwidth.asp" TargetMode="External"/><Relationship Id="rId32" Type="http://schemas.openxmlformats.org/officeDocument/2006/relationships/hyperlink" Target="http://www.w3schools.com/jsref/prop_style_bordercollapse.asp" TargetMode="External"/><Relationship Id="rId33" Type="http://schemas.openxmlformats.org/officeDocument/2006/relationships/hyperlink" Target="http://www.w3schools.com/jsref/prop_style_bordercolor.asp" TargetMode="External"/><Relationship Id="rId34" Type="http://schemas.openxmlformats.org/officeDocument/2006/relationships/hyperlink" Target="http://www.w3schools.com/jsref/prop_style_borderimage.asp" TargetMode="External"/><Relationship Id="rId35" Type="http://schemas.openxmlformats.org/officeDocument/2006/relationships/hyperlink" Target="http://www.w3schools.com/jsref/prop_style_borderimageoutset.asp" TargetMode="External"/><Relationship Id="rId36" Type="http://schemas.openxmlformats.org/officeDocument/2006/relationships/hyperlink" Target="http://www.w3schools.com/jsref/prop_style_borderimagerepeat.asp" TargetMode="External"/><Relationship Id="rId37" Type="http://schemas.openxmlformats.org/officeDocument/2006/relationships/hyperlink" Target="http://www.w3schools.com/jsref/prop_style_borderimageslice.asp" TargetMode="External"/><Relationship Id="rId38" Type="http://schemas.openxmlformats.org/officeDocument/2006/relationships/hyperlink" Target="http://www.w3schools.com/jsref/prop_style_borderimagesource.asp" TargetMode="External"/><Relationship Id="rId39" Type="http://schemas.openxmlformats.org/officeDocument/2006/relationships/hyperlink" Target="http://www.w3schools.com/jsref/prop_style_borderimagewidth.asp" TargetMode="External"/><Relationship Id="rId70" Type="http://schemas.openxmlformats.org/officeDocument/2006/relationships/hyperlink" Target="http://www.w3schools.com/jsref/prop_style_columnrulestyle.asp" TargetMode="External"/><Relationship Id="rId71" Type="http://schemas.openxmlformats.org/officeDocument/2006/relationships/hyperlink" Target="http://www.w3schools.com/jsref/prop_style_columnrulewidth.asp" TargetMode="External"/><Relationship Id="rId72" Type="http://schemas.openxmlformats.org/officeDocument/2006/relationships/hyperlink" Target="http://www.w3schools.com/jsref/prop_style_columns.asp" TargetMode="External"/><Relationship Id="rId73" Type="http://schemas.openxmlformats.org/officeDocument/2006/relationships/hyperlink" Target="http://www.w3schools.com/jsref/prop_style_columnspan.asp" TargetMode="External"/><Relationship Id="rId74" Type="http://schemas.openxmlformats.org/officeDocument/2006/relationships/hyperlink" Target="http://www.w3schools.com/jsref/prop_style_columnwidth.asp" TargetMode="External"/><Relationship Id="rId75" Type="http://schemas.openxmlformats.org/officeDocument/2006/relationships/hyperlink" Target="http://www.w3schools.com/jsref/prop_style_counterincrement.asp" TargetMode="External"/><Relationship Id="rId76" Type="http://schemas.openxmlformats.org/officeDocument/2006/relationships/hyperlink" Target="http://www.w3schools.com/jsref/prop_style_counterreset.asp" TargetMode="External"/><Relationship Id="rId77" Type="http://schemas.openxmlformats.org/officeDocument/2006/relationships/hyperlink" Target="http://www.w3schools.com/jsref/prop_style_cursor.asp" TargetMode="External"/><Relationship Id="rId78" Type="http://schemas.openxmlformats.org/officeDocument/2006/relationships/hyperlink" Target="http://www.w3schools.com/jsref/prop_style_direction.asp" TargetMode="External"/><Relationship Id="rId79" Type="http://schemas.openxmlformats.org/officeDocument/2006/relationships/hyperlink" Target="http://www.w3schools.com/jsref/prop_style_display.asp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9.xml"/><Relationship Id="rId3" Type="http://schemas.openxmlformats.org/officeDocument/2006/relationships/hyperlink" Target="http://www.w3schools.com/jsref/prop_style_aligncontent.asp" TargetMode="External"/><Relationship Id="rId4" Type="http://schemas.openxmlformats.org/officeDocument/2006/relationships/hyperlink" Target="http://www.w3schools.com/jsref/prop_style_alignitems.asp" TargetMode="External"/><Relationship Id="rId100" Type="http://schemas.openxmlformats.org/officeDocument/2006/relationships/hyperlink" Target="http://www.w3schools.com/jsref/prop_style_lineheight.asp" TargetMode="External"/><Relationship Id="rId101" Type="http://schemas.openxmlformats.org/officeDocument/2006/relationships/hyperlink" Target="http://www.w3schools.com/jsref/prop_style_liststyle.asp" TargetMode="External"/><Relationship Id="rId102" Type="http://schemas.openxmlformats.org/officeDocument/2006/relationships/hyperlink" Target="http://www.w3schools.com/jsref/prop_style_liststyleimage.asp" TargetMode="External"/><Relationship Id="rId103" Type="http://schemas.openxmlformats.org/officeDocument/2006/relationships/hyperlink" Target="http://www.w3schools.com/jsref/prop_style_liststyleposition.asp" TargetMode="External"/><Relationship Id="rId104" Type="http://schemas.openxmlformats.org/officeDocument/2006/relationships/hyperlink" Target="http://www.w3schools.com/jsref/prop_style_liststyletype.asp" TargetMode="External"/><Relationship Id="rId105" Type="http://schemas.openxmlformats.org/officeDocument/2006/relationships/hyperlink" Target="http://www.w3schools.com/jsref/prop_style_margin.asp" TargetMode="External"/><Relationship Id="rId106" Type="http://schemas.openxmlformats.org/officeDocument/2006/relationships/hyperlink" Target="http://www.w3schools.com/jsref/prop_style_marginbottom.asp" TargetMode="External"/><Relationship Id="rId107" Type="http://schemas.openxmlformats.org/officeDocument/2006/relationships/hyperlink" Target="http://www.w3schools.com/jsref/prop_style_marginleft.asp" TargetMode="External"/><Relationship Id="rId108" Type="http://schemas.openxmlformats.org/officeDocument/2006/relationships/hyperlink" Target="http://www.w3schools.com/jsref/prop_style_marginright.asp" TargetMode="External"/><Relationship Id="rId109" Type="http://schemas.openxmlformats.org/officeDocument/2006/relationships/hyperlink" Target="http://www.w3schools.com/jsref/prop_style_margintop.asp" TargetMode="External"/><Relationship Id="rId5" Type="http://schemas.openxmlformats.org/officeDocument/2006/relationships/hyperlink" Target="http://www.w3schools.com/jsref/prop_style_alignself.asp" TargetMode="External"/><Relationship Id="rId6" Type="http://schemas.openxmlformats.org/officeDocument/2006/relationships/hyperlink" Target="http://www.w3schools.com/jsref/prop_style_animation.asp" TargetMode="External"/><Relationship Id="rId7" Type="http://schemas.openxmlformats.org/officeDocument/2006/relationships/hyperlink" Target="http://www.w3schools.com/jsref/prop_style_animationdelay.asp" TargetMode="External"/><Relationship Id="rId8" Type="http://schemas.openxmlformats.org/officeDocument/2006/relationships/hyperlink" Target="http://www.w3schools.com/jsref/prop_style_animationdirection.asp" TargetMode="External"/><Relationship Id="rId9" Type="http://schemas.openxmlformats.org/officeDocument/2006/relationships/hyperlink" Target="http://www.w3schools.com/jsref/prop_style_animationduration.asp" TargetMode="External"/><Relationship Id="rId140" Type="http://schemas.openxmlformats.org/officeDocument/2006/relationships/hyperlink" Target="http://www.w3schools.com/jsref/prop_style_tabsize.asp" TargetMode="External"/><Relationship Id="rId141" Type="http://schemas.openxmlformats.org/officeDocument/2006/relationships/hyperlink" Target="http://www.w3schools.com/jsref/prop_style_textalign.asp" TargetMode="External"/></Relationships>
</file>

<file path=ppt/notesSlides/_rels/notesSlide1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1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1.xml"/></Relationships>
</file>

<file path=ppt/notesSlides/_rels/notesSlide1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2.xml"/></Relationships>
</file>

<file path=ppt/notesSlides/_rels/notesSlide1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3.xml"/></Relationships>
</file>

<file path=ppt/notesSlides/_rels/notesSlide1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4.xml"/></Relationships>
</file>

<file path=ppt/notesSlides/_rels/notesSlide1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5.xml"/></Relationships>
</file>

<file path=ppt/notesSlides/_rels/notesSlide1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6.xml"/></Relationships>
</file>

<file path=ppt/notesSlides/_rels/notesSlide1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7.xml"/></Relationships>
</file>

<file path=ppt/notesSlides/_rels/notesSlide1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8.xml"/></Relationships>
</file>

<file path=ppt/notesSlides/_rels/notesSlide1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9.xml"/></Relationships>
</file>

<file path=ppt/notesSlides/_rels/notesSlide1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1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1.xml"/></Relationships>
</file>

<file path=ppt/notesSlides/_rels/notesSlide1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2.xml"/></Relationships>
</file>

<file path=ppt/notesSlides/_rels/notesSlide1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3.xml"/></Relationships>
</file>

<file path=ppt/notesSlides/_rels/notesSlide1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4.xml"/></Relationships>
</file>

<file path=ppt/notesSlides/_rels/notesSlide1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5.xml"/></Relationships>
</file>

<file path=ppt/notesSlides/_rels/notesSlide1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6.xml"/></Relationships>
</file>

<file path=ppt/notesSlides/_rels/notesSlide1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7.xml"/></Relationships>
</file>

<file path=ppt/notesSlides/_rels/notesSlide1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2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3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4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6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7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8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9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0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1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3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4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6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7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8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9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0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1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2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3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4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6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7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8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9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1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2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3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4.xml"/></Relationships>
</file>

<file path=ppt/notesSlides/_rels/notesSlide8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9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9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7.xml"/></Relationships>
</file>

<file path=ppt/notesSlides/_rels/notesSlide9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8.xml"/></Relationships>
</file>

<file path=ppt/notesSlides/_rels/notesSlide9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9.xml"/></Relationships>
</file>

<file path=ppt/notesSlides/_rels/notesSlide9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0.xml"/></Relationships>
</file>

<file path=ppt/notesSlides/_rels/notesSlide9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1.xml"/></Relationships>
</file>

<file path=ppt/notesSlides/_rels/notesSlide9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2.xml"/></Relationships>
</file>

<file path=ppt/notesSlides/_rels/notesSlide9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9.xml"/></Relationships>
</file>

<file path=ppt/notesSlides/_rels/notesSlide9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0.xml"/></Relationships>
</file>

<file path=ppt/notesSlides/_rels/notesSlide9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Idiosyncrasy</a:t>
            </a:r>
            <a:r>
              <a:rPr lang="en-US" baseline="0" dirty="0" smtClean="0"/>
              <a:t> -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mode of behavior or way of thought peculiar to an individual.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72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85338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&lt;!DOCTYPE html&gt;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&lt;html&gt;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&lt;body&gt;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&lt;p&gt;Please input a number between 5 and 10:&lt;/p&gt;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&lt;input id="demo" type="number" min="5" max="10" step="1"&gt;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&lt;button type="button" </a:t>
            </a:r>
            <a:r>
              <a:rPr lang="en-US" dirty="0" err="1" smtClean="0">
                <a:effectLst/>
              </a:rPr>
              <a:t>onclick</a:t>
            </a:r>
            <a:r>
              <a:rPr lang="en-US" dirty="0" smtClean="0">
                <a:effectLst/>
              </a:rPr>
              <a:t>="</a:t>
            </a:r>
            <a:r>
              <a:rPr lang="en-US" dirty="0" err="1" smtClean="0">
                <a:effectLst/>
              </a:rPr>
              <a:t>myFunction</a:t>
            </a:r>
            <a:r>
              <a:rPr lang="en-US" dirty="0" smtClean="0">
                <a:effectLst/>
              </a:rPr>
              <a:t>()"&gt;Test Input&lt;/button&gt;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&lt;p id="message"&gt;&lt;/p&gt;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&lt;script&gt;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function </a:t>
            </a:r>
            <a:r>
              <a:rPr lang="en-US" dirty="0" err="1" smtClean="0">
                <a:effectLst/>
              </a:rPr>
              <a:t>myFunction</a:t>
            </a:r>
            <a:r>
              <a:rPr lang="en-US" dirty="0" smtClean="0">
                <a:effectLst/>
              </a:rPr>
              <a:t>() {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</a:t>
            </a:r>
            <a:r>
              <a:rPr lang="en-US" dirty="0" err="1" smtClean="0">
                <a:effectLst/>
              </a:rPr>
              <a:t>var</a:t>
            </a:r>
            <a:r>
              <a:rPr lang="en-US" dirty="0" smtClean="0">
                <a:effectLst/>
              </a:rPr>
              <a:t> message, x;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message = </a:t>
            </a:r>
            <a:r>
              <a:rPr lang="en-US" dirty="0" err="1" smtClean="0">
                <a:effectLst/>
              </a:rPr>
              <a:t>document.getElementById</a:t>
            </a:r>
            <a:r>
              <a:rPr lang="en-US" dirty="0" smtClean="0">
                <a:effectLst/>
              </a:rPr>
              <a:t>("message");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</a:t>
            </a:r>
            <a:r>
              <a:rPr lang="en-US" dirty="0" err="1" smtClean="0">
                <a:effectLst/>
              </a:rPr>
              <a:t>message.innerHTML</a:t>
            </a:r>
            <a:r>
              <a:rPr lang="en-US" dirty="0" smtClean="0">
                <a:effectLst/>
              </a:rPr>
              <a:t> = "";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x = </a:t>
            </a:r>
            <a:r>
              <a:rPr lang="en-US" dirty="0" err="1" smtClean="0">
                <a:effectLst/>
              </a:rPr>
              <a:t>document.getElementById</a:t>
            </a:r>
            <a:r>
              <a:rPr lang="en-US" dirty="0" smtClean="0">
                <a:effectLst/>
              </a:rPr>
              <a:t>("demo").value;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try { 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if(x == "") throw "empty";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if(</a:t>
            </a:r>
            <a:r>
              <a:rPr lang="en-US" dirty="0" err="1" smtClean="0">
                <a:effectLst/>
              </a:rPr>
              <a:t>isNaN</a:t>
            </a:r>
            <a:r>
              <a:rPr lang="en-US" dirty="0" smtClean="0">
                <a:effectLst/>
              </a:rPr>
              <a:t>(x)) throw "not a number";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x == Number(x);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if(x &lt; 5) throw "too low";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if(x &gt; 10) throw "too high";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}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catch(err) {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</a:t>
            </a:r>
            <a:r>
              <a:rPr lang="en-US" dirty="0" err="1" smtClean="0">
                <a:effectLst/>
              </a:rPr>
              <a:t>message.innerHTML</a:t>
            </a:r>
            <a:r>
              <a:rPr lang="en-US" dirty="0" smtClean="0">
                <a:effectLst/>
              </a:rPr>
              <a:t> = "Input is " + err;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}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}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&lt;/script&gt;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&lt;/body&gt;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&lt;/html&gt;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8457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http://www.w3schools.com/js/js_dates.asp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8872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5767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70881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105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0297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7615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49599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4938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27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24584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4906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41407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6013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3495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453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2182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10389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935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67714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50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54525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00211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84906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03323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7291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63922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08141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1863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6770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4714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41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94571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95788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2993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9356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27117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5149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7554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6324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9295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br>
              <a:rPr lang="en-US" dirty="0" smtClean="0"/>
            </a:br>
            <a:r>
              <a:rPr lang="en-US" dirty="0" err="1" smtClean="0">
                <a:effectLst/>
              </a:rPr>
              <a:t>PropertyDescriptionCSS</a:t>
            </a:r>
            <a:r>
              <a:rPr lang="en-US" dirty="0" err="1" smtClean="0">
                <a:effectLst/>
                <a:hlinkClick r:id="rId3"/>
              </a:rPr>
              <a:t>alignContent</a:t>
            </a:r>
            <a:r>
              <a:rPr lang="en-US" dirty="0" err="1" smtClean="0">
                <a:effectLst/>
              </a:rPr>
              <a:t>Sets</a:t>
            </a:r>
            <a:r>
              <a:rPr lang="en-US" dirty="0" smtClean="0">
                <a:effectLst/>
              </a:rPr>
              <a:t> or returns the alignment between the lines inside a flexible container when the items do not use all available space3</a:t>
            </a:r>
            <a:r>
              <a:rPr lang="en-US" dirty="0" smtClean="0">
                <a:effectLst/>
                <a:hlinkClick r:id="rId4"/>
              </a:rPr>
              <a:t>alignItems</a:t>
            </a:r>
            <a:r>
              <a:rPr lang="en-US" dirty="0" smtClean="0">
                <a:effectLst/>
              </a:rPr>
              <a:t>Sets or returns the alignment for items inside a flexible container3</a:t>
            </a:r>
            <a:r>
              <a:rPr lang="en-US" dirty="0" smtClean="0">
                <a:effectLst/>
                <a:hlinkClick r:id="rId5"/>
              </a:rPr>
              <a:t>alignSelf</a:t>
            </a:r>
            <a:r>
              <a:rPr lang="en-US" dirty="0" smtClean="0">
                <a:effectLst/>
              </a:rPr>
              <a:t>Sets or returns the alignment for selected items inside a flexible container3</a:t>
            </a:r>
            <a:r>
              <a:rPr lang="en-US" dirty="0" smtClean="0">
                <a:effectLst/>
                <a:hlinkClick r:id="rId6"/>
              </a:rPr>
              <a:t>animation</a:t>
            </a:r>
            <a:r>
              <a:rPr lang="en-US" dirty="0" smtClean="0">
                <a:effectLst/>
              </a:rPr>
              <a:t>A shorthand property for all the animation properties below, except the </a:t>
            </a:r>
            <a:r>
              <a:rPr lang="en-US" dirty="0" err="1" smtClean="0">
                <a:effectLst/>
              </a:rPr>
              <a:t>animationPlayState</a:t>
            </a:r>
            <a:r>
              <a:rPr lang="en-US" dirty="0" smtClean="0">
                <a:effectLst/>
              </a:rPr>
              <a:t> property3</a:t>
            </a:r>
            <a:r>
              <a:rPr lang="en-US" dirty="0" smtClean="0">
                <a:effectLst/>
                <a:hlinkClick r:id="rId7"/>
              </a:rPr>
              <a:t>animationDelay</a:t>
            </a:r>
            <a:r>
              <a:rPr lang="en-US" dirty="0" smtClean="0">
                <a:effectLst/>
              </a:rPr>
              <a:t>Sets or returns when the animation will start3</a:t>
            </a:r>
            <a:r>
              <a:rPr lang="en-US" dirty="0" smtClean="0">
                <a:effectLst/>
                <a:hlinkClick r:id="rId8"/>
              </a:rPr>
              <a:t>animationDirection</a:t>
            </a:r>
            <a:r>
              <a:rPr lang="en-US" dirty="0" smtClean="0">
                <a:effectLst/>
              </a:rPr>
              <a:t>Sets or returns whether or not the animation should play in reverse on alternate cycles3</a:t>
            </a:r>
            <a:r>
              <a:rPr lang="en-US" dirty="0" smtClean="0">
                <a:effectLst/>
                <a:hlinkClick r:id="rId9"/>
              </a:rPr>
              <a:t>animationDuration</a:t>
            </a:r>
            <a:r>
              <a:rPr lang="en-US" dirty="0" smtClean="0">
                <a:effectLst/>
              </a:rPr>
              <a:t>Sets or returns how many seconds or milliseconds an animation takes to complete one cycle3</a:t>
            </a:r>
            <a:r>
              <a:rPr lang="en-US" dirty="0" smtClean="0">
                <a:effectLst/>
                <a:hlinkClick r:id="rId10"/>
              </a:rPr>
              <a:t>animationFillMode</a:t>
            </a:r>
            <a:r>
              <a:rPr lang="en-US" dirty="0" smtClean="0">
                <a:effectLst/>
              </a:rPr>
              <a:t>Sets or returns what values are applied by the animation outside the time it is executing3</a:t>
            </a:r>
            <a:r>
              <a:rPr lang="en-US" dirty="0" smtClean="0">
                <a:effectLst/>
                <a:hlinkClick r:id="rId11"/>
              </a:rPr>
              <a:t>animationIterationCount</a:t>
            </a:r>
            <a:r>
              <a:rPr lang="en-US" dirty="0" smtClean="0">
                <a:effectLst/>
              </a:rPr>
              <a:t>Sets or returns the number of times an animation should be played3</a:t>
            </a:r>
            <a:r>
              <a:rPr lang="en-US" dirty="0" smtClean="0">
                <a:effectLst/>
                <a:hlinkClick r:id="rId12"/>
              </a:rPr>
              <a:t>animationName</a:t>
            </a:r>
            <a:r>
              <a:rPr lang="en-US" dirty="0" smtClean="0">
                <a:effectLst/>
              </a:rPr>
              <a:t>Sets or returns a name for the @</a:t>
            </a:r>
            <a:r>
              <a:rPr lang="en-US" dirty="0" err="1" smtClean="0">
                <a:effectLst/>
              </a:rPr>
              <a:t>keyframes</a:t>
            </a:r>
            <a:r>
              <a:rPr lang="en-US" dirty="0" smtClean="0">
                <a:effectLst/>
              </a:rPr>
              <a:t> animation3</a:t>
            </a:r>
            <a:r>
              <a:rPr lang="en-US" dirty="0" smtClean="0">
                <a:effectLst/>
                <a:hlinkClick r:id="rId13"/>
              </a:rPr>
              <a:t>animationTimingFunction</a:t>
            </a:r>
            <a:r>
              <a:rPr lang="en-US" dirty="0" smtClean="0">
                <a:effectLst/>
              </a:rPr>
              <a:t>Sets or returns the speed curve of the animation3</a:t>
            </a:r>
            <a:r>
              <a:rPr lang="en-US" dirty="0" smtClean="0">
                <a:effectLst/>
                <a:hlinkClick r:id="rId14"/>
              </a:rPr>
              <a:t>animationPlayState</a:t>
            </a:r>
            <a:r>
              <a:rPr lang="en-US" dirty="0" smtClean="0">
                <a:effectLst/>
              </a:rPr>
              <a:t>Sets or returns whether the animation is running or paused3</a:t>
            </a:r>
            <a:r>
              <a:rPr lang="en-US" dirty="0" smtClean="0">
                <a:effectLst/>
                <a:hlinkClick r:id="rId15"/>
              </a:rPr>
              <a:t>background</a:t>
            </a:r>
            <a:r>
              <a:rPr lang="en-US" dirty="0" smtClean="0">
                <a:effectLst/>
              </a:rPr>
              <a:t>Sets or returns all the background properties in one declaration1</a:t>
            </a:r>
            <a:r>
              <a:rPr lang="en-US" dirty="0" smtClean="0">
                <a:effectLst/>
                <a:hlinkClick r:id="rId16"/>
              </a:rPr>
              <a:t>backgroundAttachment</a:t>
            </a:r>
            <a:r>
              <a:rPr lang="en-US" dirty="0" smtClean="0">
                <a:effectLst/>
              </a:rPr>
              <a:t>Sets or returns whether a background-image is fixed or scrolls with the page1</a:t>
            </a:r>
            <a:r>
              <a:rPr lang="en-US" dirty="0" smtClean="0">
                <a:effectLst/>
                <a:hlinkClick r:id="rId17"/>
              </a:rPr>
              <a:t>backgroundColor</a:t>
            </a:r>
            <a:r>
              <a:rPr lang="en-US" dirty="0" smtClean="0">
                <a:effectLst/>
              </a:rPr>
              <a:t>Sets or returns the background-color of an element1</a:t>
            </a:r>
            <a:r>
              <a:rPr lang="en-US" dirty="0" smtClean="0">
                <a:effectLst/>
                <a:hlinkClick r:id="rId18"/>
              </a:rPr>
              <a:t>backgroundImage</a:t>
            </a:r>
            <a:r>
              <a:rPr lang="en-US" dirty="0" smtClean="0">
                <a:effectLst/>
              </a:rPr>
              <a:t>Sets or returns the background-image for an element1</a:t>
            </a:r>
            <a:r>
              <a:rPr lang="en-US" dirty="0" smtClean="0">
                <a:effectLst/>
                <a:hlinkClick r:id="rId19"/>
              </a:rPr>
              <a:t>backgroundPosition</a:t>
            </a:r>
            <a:r>
              <a:rPr lang="en-US" dirty="0" smtClean="0">
                <a:effectLst/>
              </a:rPr>
              <a:t>Sets or returns the starting position of a background-image1</a:t>
            </a:r>
            <a:r>
              <a:rPr lang="en-US" dirty="0" smtClean="0">
                <a:effectLst/>
                <a:hlinkClick r:id="rId20"/>
              </a:rPr>
              <a:t>backgroundRepeat</a:t>
            </a:r>
            <a:r>
              <a:rPr lang="en-US" dirty="0" smtClean="0">
                <a:effectLst/>
              </a:rPr>
              <a:t>Sets or returns how to repeat (tile) a background-image1</a:t>
            </a:r>
            <a:r>
              <a:rPr lang="en-US" dirty="0" smtClean="0">
                <a:effectLst/>
                <a:hlinkClick r:id="rId21"/>
              </a:rPr>
              <a:t>backgroundClip</a:t>
            </a:r>
            <a:r>
              <a:rPr lang="en-US" dirty="0" smtClean="0">
                <a:effectLst/>
              </a:rPr>
              <a:t>Sets or returns the painting area of the background3</a:t>
            </a:r>
            <a:r>
              <a:rPr lang="en-US" dirty="0" smtClean="0">
                <a:effectLst/>
                <a:hlinkClick r:id="rId22"/>
              </a:rPr>
              <a:t>backgroundOrigin</a:t>
            </a:r>
            <a:r>
              <a:rPr lang="en-US" dirty="0" smtClean="0">
                <a:effectLst/>
              </a:rPr>
              <a:t>Sets or returns the positioning area of the background images3</a:t>
            </a:r>
            <a:r>
              <a:rPr lang="en-US" dirty="0" smtClean="0">
                <a:effectLst/>
                <a:hlinkClick r:id="rId23"/>
              </a:rPr>
              <a:t>backgroundSize</a:t>
            </a:r>
            <a:r>
              <a:rPr lang="en-US" dirty="0" smtClean="0">
                <a:effectLst/>
              </a:rPr>
              <a:t>Sets or returns the size of the background image3</a:t>
            </a:r>
            <a:r>
              <a:rPr lang="en-US" dirty="0" smtClean="0">
                <a:effectLst/>
                <a:hlinkClick r:id="rId24"/>
              </a:rPr>
              <a:t>backfaceVisibility</a:t>
            </a:r>
            <a:r>
              <a:rPr lang="en-US" dirty="0" smtClean="0">
                <a:effectLst/>
              </a:rPr>
              <a:t>Sets or returns whether or not an element should be visible when not facing the screen3</a:t>
            </a:r>
            <a:r>
              <a:rPr lang="en-US" dirty="0" smtClean="0">
                <a:effectLst/>
                <a:hlinkClick r:id="rId25"/>
              </a:rPr>
              <a:t>border</a:t>
            </a:r>
            <a:r>
              <a:rPr lang="en-US" dirty="0" smtClean="0">
                <a:effectLst/>
              </a:rPr>
              <a:t>Sets or returns </a:t>
            </a:r>
            <a:r>
              <a:rPr lang="en-US" dirty="0" err="1" smtClean="0">
                <a:effectLst/>
              </a:rPr>
              <a:t>borderWidth</a:t>
            </a:r>
            <a:r>
              <a:rPr lang="en-US" dirty="0" smtClean="0">
                <a:effectLst/>
              </a:rPr>
              <a:t>, </a:t>
            </a:r>
            <a:r>
              <a:rPr lang="en-US" dirty="0" err="1" smtClean="0">
                <a:effectLst/>
              </a:rPr>
              <a:t>borderStyle</a:t>
            </a:r>
            <a:r>
              <a:rPr lang="en-US" dirty="0" smtClean="0">
                <a:effectLst/>
              </a:rPr>
              <a:t>, and </a:t>
            </a:r>
            <a:r>
              <a:rPr lang="en-US" dirty="0" err="1" smtClean="0">
                <a:effectLst/>
              </a:rPr>
              <a:t>borderColor</a:t>
            </a:r>
            <a:r>
              <a:rPr lang="en-US" dirty="0" smtClean="0">
                <a:effectLst/>
              </a:rPr>
              <a:t> in one declaration1</a:t>
            </a:r>
            <a:r>
              <a:rPr lang="en-US" dirty="0" smtClean="0">
                <a:effectLst/>
                <a:hlinkClick r:id="rId26"/>
              </a:rPr>
              <a:t>borderBottom</a:t>
            </a:r>
            <a:r>
              <a:rPr lang="en-US" dirty="0" smtClean="0">
                <a:effectLst/>
              </a:rPr>
              <a:t>Sets or returns all the </a:t>
            </a:r>
            <a:r>
              <a:rPr lang="en-US" dirty="0" err="1" smtClean="0">
                <a:effectLst/>
              </a:rPr>
              <a:t>borderBottom</a:t>
            </a:r>
            <a:r>
              <a:rPr lang="en-US" dirty="0" smtClean="0">
                <a:effectLst/>
              </a:rPr>
              <a:t>* properties in one declaration1</a:t>
            </a:r>
            <a:r>
              <a:rPr lang="en-US" dirty="0" smtClean="0">
                <a:effectLst/>
                <a:hlinkClick r:id="rId27"/>
              </a:rPr>
              <a:t>borderBottomColor</a:t>
            </a:r>
            <a:r>
              <a:rPr lang="en-US" dirty="0" smtClean="0">
                <a:effectLst/>
              </a:rPr>
              <a:t>Sets or returns the color of the bottom border1 </a:t>
            </a:r>
            <a:r>
              <a:rPr lang="en-US" dirty="0" err="1" smtClean="0">
                <a:effectLst/>
                <a:hlinkClick r:id="rId28"/>
              </a:rPr>
              <a:t>borderBottomLeftRadius</a:t>
            </a:r>
            <a:r>
              <a:rPr lang="en-US" dirty="0" err="1" smtClean="0">
                <a:effectLst/>
              </a:rPr>
              <a:t>Sets</a:t>
            </a:r>
            <a:r>
              <a:rPr lang="en-US" dirty="0" smtClean="0">
                <a:effectLst/>
              </a:rPr>
              <a:t> or returns the shape of the border of the bottom-left corner3</a:t>
            </a:r>
            <a:r>
              <a:rPr lang="en-US" dirty="0" smtClean="0">
                <a:effectLst/>
                <a:hlinkClick r:id="rId29"/>
              </a:rPr>
              <a:t>borderBottomRightRadius</a:t>
            </a:r>
            <a:r>
              <a:rPr lang="en-US" dirty="0" smtClean="0">
                <a:effectLst/>
              </a:rPr>
              <a:t>Sets or returns the shape of the border of the bottom-right corner3</a:t>
            </a:r>
            <a:r>
              <a:rPr lang="en-US" dirty="0" smtClean="0">
                <a:effectLst/>
                <a:hlinkClick r:id="rId30"/>
              </a:rPr>
              <a:t>borderBottomStyle</a:t>
            </a:r>
            <a:r>
              <a:rPr lang="en-US" dirty="0" smtClean="0">
                <a:effectLst/>
              </a:rPr>
              <a:t>Sets or returns the style of the bottom border1</a:t>
            </a:r>
            <a:r>
              <a:rPr lang="en-US" dirty="0" smtClean="0">
                <a:effectLst/>
                <a:hlinkClick r:id="rId31"/>
              </a:rPr>
              <a:t>borderBottomWidth</a:t>
            </a:r>
            <a:r>
              <a:rPr lang="en-US" dirty="0" smtClean="0">
                <a:effectLst/>
              </a:rPr>
              <a:t>Sets or returns the width of the bottom border1</a:t>
            </a:r>
            <a:r>
              <a:rPr lang="en-US" dirty="0" smtClean="0">
                <a:effectLst/>
                <a:hlinkClick r:id="rId32"/>
              </a:rPr>
              <a:t>borderCollapse</a:t>
            </a:r>
            <a:r>
              <a:rPr lang="en-US" dirty="0" smtClean="0">
                <a:effectLst/>
              </a:rPr>
              <a:t>Sets or returns whether the table border should be collapsed into a single border, or not2</a:t>
            </a:r>
            <a:r>
              <a:rPr lang="en-US" dirty="0" smtClean="0">
                <a:effectLst/>
                <a:hlinkClick r:id="rId33"/>
              </a:rPr>
              <a:t>borderColor</a:t>
            </a:r>
            <a:r>
              <a:rPr lang="en-US" dirty="0" smtClean="0">
                <a:effectLst/>
              </a:rPr>
              <a:t>Sets or returns the color of an element's border (can have up to four values)1</a:t>
            </a:r>
            <a:r>
              <a:rPr lang="en-US" dirty="0" smtClean="0">
                <a:effectLst/>
                <a:hlinkClick r:id="rId34"/>
              </a:rPr>
              <a:t>borderImage</a:t>
            </a:r>
            <a:r>
              <a:rPr lang="en-US" dirty="0" smtClean="0">
                <a:effectLst/>
              </a:rPr>
              <a:t>A shorthand property for setting or returning all the </a:t>
            </a:r>
            <a:r>
              <a:rPr lang="en-US" dirty="0" err="1" smtClean="0">
                <a:effectLst/>
              </a:rPr>
              <a:t>borderImage</a:t>
            </a:r>
            <a:r>
              <a:rPr lang="en-US" dirty="0" smtClean="0">
                <a:effectLst/>
              </a:rPr>
              <a:t>* properties3</a:t>
            </a:r>
            <a:r>
              <a:rPr lang="en-US" dirty="0" smtClean="0">
                <a:effectLst/>
                <a:hlinkClick r:id="rId35"/>
              </a:rPr>
              <a:t>borderImageOutset</a:t>
            </a:r>
            <a:r>
              <a:rPr lang="en-US" dirty="0" smtClean="0">
                <a:effectLst/>
              </a:rPr>
              <a:t>Sets or returns the amount by which the border image area extends beyond the border box3</a:t>
            </a:r>
            <a:r>
              <a:rPr lang="en-US" dirty="0" smtClean="0">
                <a:effectLst/>
                <a:hlinkClick r:id="rId36"/>
              </a:rPr>
              <a:t>borderImageRepeat</a:t>
            </a:r>
            <a:r>
              <a:rPr lang="en-US" dirty="0" smtClean="0">
                <a:effectLst/>
              </a:rPr>
              <a:t>Sets or returns whether the image-border should be repeated, rounded or stretched3</a:t>
            </a:r>
            <a:r>
              <a:rPr lang="en-US" dirty="0" smtClean="0">
                <a:effectLst/>
                <a:hlinkClick r:id="rId37"/>
              </a:rPr>
              <a:t>borderImageSlice</a:t>
            </a:r>
            <a:r>
              <a:rPr lang="en-US" dirty="0" smtClean="0">
                <a:effectLst/>
              </a:rPr>
              <a:t>Sets or returns the inward offsets of the image-border3</a:t>
            </a:r>
            <a:r>
              <a:rPr lang="en-US" dirty="0" smtClean="0">
                <a:effectLst/>
                <a:hlinkClick r:id="rId38"/>
              </a:rPr>
              <a:t>borderImageSource</a:t>
            </a:r>
            <a:r>
              <a:rPr lang="en-US" dirty="0" smtClean="0">
                <a:effectLst/>
              </a:rPr>
              <a:t>Sets or returns the image to be used as a border3</a:t>
            </a:r>
            <a:r>
              <a:rPr lang="en-US" dirty="0" smtClean="0">
                <a:effectLst/>
                <a:hlinkClick r:id="rId39"/>
              </a:rPr>
              <a:t>borderImageWidth</a:t>
            </a:r>
            <a:r>
              <a:rPr lang="en-US" dirty="0" smtClean="0">
                <a:effectLst/>
              </a:rPr>
              <a:t>Sets or returns the widths of the image-border3</a:t>
            </a:r>
            <a:r>
              <a:rPr lang="en-US" dirty="0" smtClean="0">
                <a:effectLst/>
                <a:hlinkClick r:id="rId40"/>
              </a:rPr>
              <a:t>borderLeft</a:t>
            </a:r>
            <a:r>
              <a:rPr lang="en-US" dirty="0" smtClean="0">
                <a:effectLst/>
              </a:rPr>
              <a:t>Sets or returns all the </a:t>
            </a:r>
            <a:r>
              <a:rPr lang="en-US" dirty="0" err="1" smtClean="0">
                <a:effectLst/>
              </a:rPr>
              <a:t>borderLeft</a:t>
            </a:r>
            <a:r>
              <a:rPr lang="en-US" dirty="0" smtClean="0">
                <a:effectLst/>
              </a:rPr>
              <a:t>* properties in one declaration1</a:t>
            </a:r>
            <a:r>
              <a:rPr lang="en-US" dirty="0" smtClean="0">
                <a:effectLst/>
                <a:hlinkClick r:id="rId41"/>
              </a:rPr>
              <a:t>borderLeftColor</a:t>
            </a:r>
            <a:r>
              <a:rPr lang="en-US" dirty="0" smtClean="0">
                <a:effectLst/>
              </a:rPr>
              <a:t>Sets or returns the color of the left border1</a:t>
            </a:r>
            <a:r>
              <a:rPr lang="en-US" dirty="0" smtClean="0">
                <a:effectLst/>
                <a:hlinkClick r:id="rId42"/>
              </a:rPr>
              <a:t>borderLeftStyle</a:t>
            </a:r>
            <a:r>
              <a:rPr lang="en-US" dirty="0" smtClean="0">
                <a:effectLst/>
              </a:rPr>
              <a:t>Sets or returns the style of the left border1</a:t>
            </a:r>
            <a:r>
              <a:rPr lang="en-US" dirty="0" smtClean="0">
                <a:effectLst/>
                <a:hlinkClick r:id="rId43"/>
              </a:rPr>
              <a:t>borderLeftWidth</a:t>
            </a:r>
            <a:r>
              <a:rPr lang="en-US" dirty="0" smtClean="0">
                <a:effectLst/>
              </a:rPr>
              <a:t>Sets or returns the width of the left border1</a:t>
            </a:r>
            <a:r>
              <a:rPr lang="en-US" dirty="0" smtClean="0">
                <a:effectLst/>
                <a:hlinkClick r:id="rId44"/>
              </a:rPr>
              <a:t>borderRadius</a:t>
            </a:r>
            <a:r>
              <a:rPr lang="en-US" dirty="0" smtClean="0">
                <a:effectLst/>
              </a:rPr>
              <a:t>A shorthand property for setting or returning all the four border*Radius properties3</a:t>
            </a:r>
            <a:r>
              <a:rPr lang="en-US" dirty="0" smtClean="0">
                <a:effectLst/>
                <a:hlinkClick r:id="rId45"/>
              </a:rPr>
              <a:t>borderRight</a:t>
            </a:r>
            <a:r>
              <a:rPr lang="en-US" dirty="0" smtClean="0">
                <a:effectLst/>
              </a:rPr>
              <a:t>Sets or returns all the </a:t>
            </a:r>
            <a:r>
              <a:rPr lang="en-US" dirty="0" err="1" smtClean="0">
                <a:effectLst/>
              </a:rPr>
              <a:t>borderRight</a:t>
            </a:r>
            <a:r>
              <a:rPr lang="en-US" dirty="0" smtClean="0">
                <a:effectLst/>
              </a:rPr>
              <a:t>* properties in one declaration1</a:t>
            </a:r>
            <a:r>
              <a:rPr lang="en-US" dirty="0" smtClean="0">
                <a:effectLst/>
                <a:hlinkClick r:id="rId46"/>
              </a:rPr>
              <a:t>borderRightColor</a:t>
            </a:r>
            <a:r>
              <a:rPr lang="en-US" dirty="0" smtClean="0">
                <a:effectLst/>
              </a:rPr>
              <a:t>Sets or returns the color of the right border1</a:t>
            </a:r>
            <a:r>
              <a:rPr lang="en-US" dirty="0" smtClean="0">
                <a:effectLst/>
                <a:hlinkClick r:id="rId47"/>
              </a:rPr>
              <a:t>borderRightStyle</a:t>
            </a:r>
            <a:r>
              <a:rPr lang="en-US" dirty="0" smtClean="0">
                <a:effectLst/>
              </a:rPr>
              <a:t>Sets or returns the style of the right border1</a:t>
            </a:r>
            <a:r>
              <a:rPr lang="en-US" dirty="0" smtClean="0">
                <a:effectLst/>
                <a:hlinkClick r:id="rId48"/>
              </a:rPr>
              <a:t>borderRightWidth</a:t>
            </a:r>
            <a:r>
              <a:rPr lang="en-US" dirty="0" smtClean="0">
                <a:effectLst/>
              </a:rPr>
              <a:t>Sets or returns the width of the right border1</a:t>
            </a:r>
            <a:r>
              <a:rPr lang="en-US" dirty="0" smtClean="0">
                <a:effectLst/>
                <a:hlinkClick r:id="rId49"/>
              </a:rPr>
              <a:t>borderSpacing</a:t>
            </a:r>
            <a:r>
              <a:rPr lang="en-US" dirty="0" smtClean="0">
                <a:effectLst/>
              </a:rPr>
              <a:t>Sets or returns the space between cells in a table2</a:t>
            </a:r>
            <a:r>
              <a:rPr lang="en-US" dirty="0" smtClean="0">
                <a:effectLst/>
                <a:hlinkClick r:id="rId50"/>
              </a:rPr>
              <a:t>borderStyle</a:t>
            </a:r>
            <a:r>
              <a:rPr lang="en-US" dirty="0" smtClean="0">
                <a:effectLst/>
              </a:rPr>
              <a:t>Sets or returns the style of an element's border (can have up to four values)1</a:t>
            </a:r>
            <a:r>
              <a:rPr lang="en-US" dirty="0" smtClean="0">
                <a:effectLst/>
                <a:hlinkClick r:id="rId51"/>
              </a:rPr>
              <a:t>borderTop</a:t>
            </a:r>
            <a:r>
              <a:rPr lang="en-US" dirty="0" smtClean="0">
                <a:effectLst/>
              </a:rPr>
              <a:t>Sets or returns all the </a:t>
            </a:r>
            <a:r>
              <a:rPr lang="en-US" dirty="0" err="1" smtClean="0">
                <a:effectLst/>
              </a:rPr>
              <a:t>borderTop</a:t>
            </a:r>
            <a:r>
              <a:rPr lang="en-US" dirty="0" smtClean="0">
                <a:effectLst/>
              </a:rPr>
              <a:t>* properties in one declaration1</a:t>
            </a:r>
            <a:r>
              <a:rPr lang="en-US" dirty="0" smtClean="0">
                <a:effectLst/>
                <a:hlinkClick r:id="rId52"/>
              </a:rPr>
              <a:t>borderTopColor</a:t>
            </a:r>
            <a:r>
              <a:rPr lang="en-US" dirty="0" smtClean="0">
                <a:effectLst/>
              </a:rPr>
              <a:t>Sets or returns the color of the top border1</a:t>
            </a:r>
            <a:r>
              <a:rPr lang="en-US" dirty="0" smtClean="0">
                <a:effectLst/>
                <a:hlinkClick r:id="rId53"/>
              </a:rPr>
              <a:t>borderTopLeftRadius</a:t>
            </a:r>
            <a:r>
              <a:rPr lang="en-US" dirty="0" smtClean="0">
                <a:effectLst/>
              </a:rPr>
              <a:t>Sets or returns the shape of the border of the top-left corner3</a:t>
            </a:r>
            <a:r>
              <a:rPr lang="en-US" dirty="0" smtClean="0">
                <a:effectLst/>
                <a:hlinkClick r:id="rId54"/>
              </a:rPr>
              <a:t>borderTopRightRadius</a:t>
            </a:r>
            <a:r>
              <a:rPr lang="en-US" dirty="0" smtClean="0">
                <a:effectLst/>
              </a:rPr>
              <a:t>Sets or returns the shape of the border of the top-right corner3</a:t>
            </a:r>
            <a:r>
              <a:rPr lang="en-US" dirty="0" smtClean="0">
                <a:effectLst/>
                <a:hlinkClick r:id="rId55"/>
              </a:rPr>
              <a:t>borderTopStyle</a:t>
            </a:r>
            <a:r>
              <a:rPr lang="en-US" dirty="0" smtClean="0">
                <a:effectLst/>
              </a:rPr>
              <a:t>Sets or returns the style of the top border1</a:t>
            </a:r>
            <a:r>
              <a:rPr lang="en-US" dirty="0" smtClean="0">
                <a:effectLst/>
                <a:hlinkClick r:id="rId56"/>
              </a:rPr>
              <a:t>borderTopWidth</a:t>
            </a:r>
            <a:r>
              <a:rPr lang="en-US" dirty="0" smtClean="0">
                <a:effectLst/>
              </a:rPr>
              <a:t>Sets or returns the width of the top border1</a:t>
            </a:r>
            <a:r>
              <a:rPr lang="en-US" dirty="0" smtClean="0">
                <a:effectLst/>
                <a:hlinkClick r:id="rId57"/>
              </a:rPr>
              <a:t>borderWidth</a:t>
            </a:r>
            <a:r>
              <a:rPr lang="en-US" dirty="0" smtClean="0">
                <a:effectLst/>
              </a:rPr>
              <a:t>Sets or returns the width of an element's border (can have up to four values)1</a:t>
            </a:r>
            <a:r>
              <a:rPr lang="en-US" dirty="0" smtClean="0">
                <a:effectLst/>
                <a:hlinkClick r:id="rId58"/>
              </a:rPr>
              <a:t>bottom</a:t>
            </a:r>
            <a:r>
              <a:rPr lang="en-US" dirty="0" smtClean="0">
                <a:effectLst/>
              </a:rPr>
              <a:t>Sets or returns the bottom position of a positioned element2boxDecorationBreakSets or returns the </a:t>
            </a:r>
            <a:r>
              <a:rPr lang="en-US" dirty="0" err="1" smtClean="0">
                <a:effectLst/>
              </a:rPr>
              <a:t>behaviour</a:t>
            </a:r>
            <a:r>
              <a:rPr lang="en-US" dirty="0" smtClean="0">
                <a:effectLst/>
              </a:rPr>
              <a:t> of the background and border of an element at page-break, or, for in-line elements, at line-break.3</a:t>
            </a:r>
            <a:r>
              <a:rPr lang="en-US" dirty="0" smtClean="0">
                <a:effectLst/>
                <a:hlinkClick r:id="rId59"/>
              </a:rPr>
              <a:t>boxShadow</a:t>
            </a:r>
            <a:r>
              <a:rPr lang="en-US" dirty="0" smtClean="0">
                <a:effectLst/>
              </a:rPr>
              <a:t>Attaches one or more drop-shadows to the box3</a:t>
            </a:r>
            <a:r>
              <a:rPr lang="en-US" dirty="0" smtClean="0">
                <a:effectLst/>
                <a:hlinkClick r:id="rId60"/>
              </a:rPr>
              <a:t>boxSizing</a:t>
            </a:r>
            <a:r>
              <a:rPr lang="en-US" dirty="0" smtClean="0">
                <a:effectLst/>
              </a:rPr>
              <a:t>Allows you to define certain elements to fit an area in a certain way3 </a:t>
            </a:r>
            <a:r>
              <a:rPr lang="en-US" dirty="0" err="1" smtClean="0">
                <a:effectLst/>
                <a:hlinkClick r:id="rId61"/>
              </a:rPr>
              <a:t>captionSide</a:t>
            </a:r>
            <a:r>
              <a:rPr lang="en-US" dirty="0" err="1" smtClean="0">
                <a:effectLst/>
              </a:rPr>
              <a:t>Sets</a:t>
            </a:r>
            <a:r>
              <a:rPr lang="en-US" dirty="0" smtClean="0">
                <a:effectLst/>
              </a:rPr>
              <a:t> or returns the position of the table caption2</a:t>
            </a:r>
            <a:r>
              <a:rPr lang="en-US" dirty="0" smtClean="0">
                <a:effectLst/>
                <a:hlinkClick r:id="rId62"/>
              </a:rPr>
              <a:t>clear</a:t>
            </a:r>
            <a:r>
              <a:rPr lang="en-US" dirty="0" smtClean="0">
                <a:effectLst/>
              </a:rPr>
              <a:t>Sets or returns the position of the element relative to floating objects1</a:t>
            </a:r>
            <a:r>
              <a:rPr lang="en-US" dirty="0" smtClean="0">
                <a:effectLst/>
                <a:hlinkClick r:id="rId63"/>
              </a:rPr>
              <a:t>clip</a:t>
            </a:r>
            <a:r>
              <a:rPr lang="en-US" dirty="0" smtClean="0">
                <a:effectLst/>
              </a:rPr>
              <a:t>Sets or returns which part of a positioned element is visible2</a:t>
            </a:r>
            <a:r>
              <a:rPr lang="en-US" dirty="0" smtClean="0">
                <a:effectLst/>
                <a:hlinkClick r:id="rId64"/>
              </a:rPr>
              <a:t>color</a:t>
            </a:r>
            <a:r>
              <a:rPr lang="en-US" dirty="0" smtClean="0">
                <a:effectLst/>
              </a:rPr>
              <a:t>Sets or returns the color of the text1</a:t>
            </a:r>
            <a:r>
              <a:rPr lang="en-US" dirty="0" smtClean="0">
                <a:effectLst/>
                <a:hlinkClick r:id="rId65"/>
              </a:rPr>
              <a:t>columnCount</a:t>
            </a:r>
            <a:r>
              <a:rPr lang="en-US" dirty="0" smtClean="0">
                <a:effectLst/>
              </a:rPr>
              <a:t>Sets or returns the number of columns an element should be divided into3</a:t>
            </a:r>
            <a:r>
              <a:rPr lang="en-US" dirty="0" smtClean="0">
                <a:effectLst/>
                <a:hlinkClick r:id="rId66"/>
              </a:rPr>
              <a:t>columnFill</a:t>
            </a:r>
            <a:r>
              <a:rPr lang="en-US" dirty="0" smtClean="0">
                <a:effectLst/>
              </a:rPr>
              <a:t>Sets or returns how to fill columns3</a:t>
            </a:r>
            <a:r>
              <a:rPr lang="en-US" dirty="0" smtClean="0">
                <a:effectLst/>
                <a:hlinkClick r:id="rId67"/>
              </a:rPr>
              <a:t>columnGap</a:t>
            </a:r>
            <a:r>
              <a:rPr lang="en-US" dirty="0" smtClean="0">
                <a:effectLst/>
              </a:rPr>
              <a:t>Sets or returns the gap between the columns3</a:t>
            </a:r>
            <a:r>
              <a:rPr lang="en-US" dirty="0" smtClean="0">
                <a:effectLst/>
                <a:hlinkClick r:id="rId68"/>
              </a:rPr>
              <a:t>columnRule</a:t>
            </a:r>
            <a:r>
              <a:rPr lang="en-US" dirty="0" smtClean="0">
                <a:effectLst/>
              </a:rPr>
              <a:t>A shorthand property for setting or returning all the </a:t>
            </a:r>
            <a:r>
              <a:rPr lang="en-US" dirty="0" err="1" smtClean="0">
                <a:effectLst/>
              </a:rPr>
              <a:t>columnRule</a:t>
            </a:r>
            <a:r>
              <a:rPr lang="en-US" dirty="0" smtClean="0">
                <a:effectLst/>
              </a:rPr>
              <a:t>* properties3</a:t>
            </a:r>
            <a:r>
              <a:rPr lang="en-US" dirty="0" smtClean="0">
                <a:effectLst/>
                <a:hlinkClick r:id="rId69"/>
              </a:rPr>
              <a:t>columnRuleColor</a:t>
            </a:r>
            <a:r>
              <a:rPr lang="en-US" dirty="0" smtClean="0">
                <a:effectLst/>
              </a:rPr>
              <a:t>Sets or returns the color of the rule between columns3</a:t>
            </a:r>
            <a:r>
              <a:rPr lang="en-US" dirty="0" smtClean="0">
                <a:effectLst/>
                <a:hlinkClick r:id="rId70"/>
              </a:rPr>
              <a:t>columnRuleStyle</a:t>
            </a:r>
            <a:r>
              <a:rPr lang="en-US" dirty="0" smtClean="0">
                <a:effectLst/>
              </a:rPr>
              <a:t>Sets or returns the style of the rule between columns3</a:t>
            </a:r>
            <a:r>
              <a:rPr lang="en-US" dirty="0" smtClean="0">
                <a:effectLst/>
                <a:hlinkClick r:id="rId71"/>
              </a:rPr>
              <a:t>columnRuleWidth</a:t>
            </a:r>
            <a:r>
              <a:rPr lang="en-US" dirty="0" smtClean="0">
                <a:effectLst/>
              </a:rPr>
              <a:t>Sets or returns the width of the rule between columns3</a:t>
            </a:r>
            <a:r>
              <a:rPr lang="en-US" dirty="0" smtClean="0">
                <a:effectLst/>
                <a:hlinkClick r:id="rId72"/>
              </a:rPr>
              <a:t>columns</a:t>
            </a:r>
            <a:r>
              <a:rPr lang="en-US" dirty="0" smtClean="0">
                <a:effectLst/>
              </a:rPr>
              <a:t>A shorthand property for setting or returning </a:t>
            </a:r>
            <a:r>
              <a:rPr lang="en-US" dirty="0" err="1" smtClean="0">
                <a:effectLst/>
              </a:rPr>
              <a:t>columnWidth</a:t>
            </a:r>
            <a:r>
              <a:rPr lang="en-US" dirty="0" smtClean="0">
                <a:effectLst/>
              </a:rPr>
              <a:t> and columnCount3</a:t>
            </a:r>
            <a:r>
              <a:rPr lang="en-US" dirty="0" smtClean="0">
                <a:effectLst/>
                <a:hlinkClick r:id="rId73"/>
              </a:rPr>
              <a:t>columnSpan</a:t>
            </a:r>
            <a:r>
              <a:rPr lang="en-US" dirty="0" smtClean="0">
                <a:effectLst/>
              </a:rPr>
              <a:t>Sets or returns how many columns an element should span across3</a:t>
            </a:r>
            <a:r>
              <a:rPr lang="en-US" dirty="0" smtClean="0">
                <a:effectLst/>
                <a:hlinkClick r:id="rId74"/>
              </a:rPr>
              <a:t>columnWidth</a:t>
            </a:r>
            <a:r>
              <a:rPr lang="en-US" dirty="0" smtClean="0">
                <a:effectLst/>
              </a:rPr>
              <a:t>Sets or returns the width of the columns3contentUsed with the :before and :after pseudo-elements, to insert generated content2</a:t>
            </a:r>
            <a:r>
              <a:rPr lang="en-US" dirty="0" smtClean="0">
                <a:effectLst/>
                <a:hlinkClick r:id="rId75"/>
              </a:rPr>
              <a:t>counterIncrement</a:t>
            </a:r>
            <a:r>
              <a:rPr lang="en-US" dirty="0" smtClean="0">
                <a:effectLst/>
              </a:rPr>
              <a:t>Increments one or more counters2</a:t>
            </a:r>
            <a:r>
              <a:rPr lang="en-US" dirty="0" smtClean="0">
                <a:effectLst/>
                <a:hlinkClick r:id="rId76"/>
              </a:rPr>
              <a:t>counterReset</a:t>
            </a:r>
            <a:r>
              <a:rPr lang="en-US" dirty="0" smtClean="0">
                <a:effectLst/>
              </a:rPr>
              <a:t>Creates or resets one or more counters2</a:t>
            </a:r>
            <a:r>
              <a:rPr lang="en-US" dirty="0" smtClean="0">
                <a:effectLst/>
                <a:hlinkClick r:id="rId77"/>
              </a:rPr>
              <a:t>cursor</a:t>
            </a:r>
            <a:r>
              <a:rPr lang="en-US" dirty="0" smtClean="0">
                <a:effectLst/>
              </a:rPr>
              <a:t>Sets or returns the type of cursor to display for the mouse pointer2</a:t>
            </a:r>
            <a:r>
              <a:rPr lang="en-US" dirty="0" smtClean="0">
                <a:effectLst/>
                <a:hlinkClick r:id="rId78"/>
              </a:rPr>
              <a:t>direction</a:t>
            </a:r>
            <a:r>
              <a:rPr lang="en-US" dirty="0" smtClean="0">
                <a:effectLst/>
              </a:rPr>
              <a:t>Sets or returns the text direction2</a:t>
            </a:r>
            <a:r>
              <a:rPr lang="en-US" dirty="0" smtClean="0">
                <a:effectLst/>
                <a:hlinkClick r:id="rId79"/>
              </a:rPr>
              <a:t>display</a:t>
            </a:r>
            <a:r>
              <a:rPr lang="en-US" dirty="0" smtClean="0">
                <a:effectLst/>
              </a:rPr>
              <a:t>Sets or returns an element's display type1</a:t>
            </a:r>
            <a:r>
              <a:rPr lang="en-US" dirty="0" smtClean="0">
                <a:effectLst/>
                <a:hlinkClick r:id="rId80"/>
              </a:rPr>
              <a:t>emptyCells</a:t>
            </a:r>
            <a:r>
              <a:rPr lang="en-US" dirty="0" smtClean="0">
                <a:effectLst/>
              </a:rPr>
              <a:t>Sets or returns whether to show the border and background of empty cells, or not2 </a:t>
            </a:r>
            <a:r>
              <a:rPr lang="en-US" dirty="0" err="1" smtClean="0">
                <a:effectLst/>
                <a:hlinkClick r:id="rId81"/>
              </a:rPr>
              <a:t>flex</a:t>
            </a:r>
            <a:r>
              <a:rPr lang="en-US" dirty="0" err="1" smtClean="0">
                <a:effectLst/>
              </a:rPr>
              <a:t>Sets</a:t>
            </a:r>
            <a:r>
              <a:rPr lang="en-US" dirty="0" smtClean="0">
                <a:effectLst/>
              </a:rPr>
              <a:t> or returns the length of the item, relative to the rest3</a:t>
            </a:r>
            <a:r>
              <a:rPr lang="en-US" dirty="0" smtClean="0">
                <a:effectLst/>
                <a:hlinkClick r:id="rId82"/>
              </a:rPr>
              <a:t>flexBasis</a:t>
            </a:r>
            <a:r>
              <a:rPr lang="en-US" dirty="0" smtClean="0">
                <a:effectLst/>
              </a:rPr>
              <a:t>Sets or returns the initial length of a flexible item3</a:t>
            </a:r>
            <a:r>
              <a:rPr lang="en-US" dirty="0" smtClean="0">
                <a:effectLst/>
                <a:hlinkClick r:id="rId83"/>
              </a:rPr>
              <a:t>flexDirection</a:t>
            </a:r>
            <a:r>
              <a:rPr lang="en-US" dirty="0" smtClean="0">
                <a:effectLst/>
              </a:rPr>
              <a:t>Sets or returns the direction of the flexible items3</a:t>
            </a:r>
            <a:r>
              <a:rPr lang="en-US" dirty="0" smtClean="0">
                <a:effectLst/>
                <a:hlinkClick r:id="rId84"/>
              </a:rPr>
              <a:t>flexFlow</a:t>
            </a:r>
            <a:r>
              <a:rPr lang="en-US" dirty="0" smtClean="0">
                <a:effectLst/>
              </a:rPr>
              <a:t>A shorthand property for the </a:t>
            </a:r>
            <a:r>
              <a:rPr lang="en-US" dirty="0" err="1" smtClean="0">
                <a:effectLst/>
              </a:rPr>
              <a:t>flexDirection</a:t>
            </a:r>
            <a:r>
              <a:rPr lang="en-US" dirty="0" smtClean="0">
                <a:effectLst/>
              </a:rPr>
              <a:t> and the </a:t>
            </a:r>
            <a:r>
              <a:rPr lang="en-US" dirty="0" err="1" smtClean="0">
                <a:effectLst/>
              </a:rPr>
              <a:t>flexWrap</a:t>
            </a:r>
            <a:r>
              <a:rPr lang="en-US" dirty="0" smtClean="0">
                <a:effectLst/>
              </a:rPr>
              <a:t> properties3</a:t>
            </a:r>
            <a:r>
              <a:rPr lang="en-US" dirty="0" smtClean="0">
                <a:effectLst/>
                <a:hlinkClick r:id="rId85"/>
              </a:rPr>
              <a:t>flexGrow</a:t>
            </a:r>
            <a:r>
              <a:rPr lang="en-US" dirty="0" smtClean="0">
                <a:effectLst/>
              </a:rPr>
              <a:t>Sets or returns how much the item will grow relative to the rest3</a:t>
            </a:r>
            <a:r>
              <a:rPr lang="en-US" dirty="0" smtClean="0">
                <a:effectLst/>
                <a:hlinkClick r:id="rId86"/>
              </a:rPr>
              <a:t>flexShrink</a:t>
            </a:r>
            <a:r>
              <a:rPr lang="en-US" dirty="0" smtClean="0">
                <a:effectLst/>
              </a:rPr>
              <a:t>Sets or returns how the item will shrink relative to the rest3</a:t>
            </a:r>
            <a:r>
              <a:rPr lang="en-US" dirty="0" smtClean="0">
                <a:effectLst/>
                <a:hlinkClick r:id="rId87"/>
              </a:rPr>
              <a:t>flexWrap</a:t>
            </a:r>
            <a:r>
              <a:rPr lang="en-US" dirty="0" smtClean="0">
                <a:effectLst/>
              </a:rPr>
              <a:t>Sets or returns whether the flexible items should wrap or not3</a:t>
            </a:r>
            <a:r>
              <a:rPr lang="en-US" dirty="0" smtClean="0">
                <a:effectLst/>
                <a:hlinkClick r:id="rId88"/>
              </a:rPr>
              <a:t>cssFloat</a:t>
            </a:r>
            <a:r>
              <a:rPr lang="en-US" dirty="0" smtClean="0">
                <a:effectLst/>
              </a:rPr>
              <a:t>Sets or returns the horizontal alignment of an element1</a:t>
            </a:r>
            <a:r>
              <a:rPr lang="en-US" dirty="0" smtClean="0">
                <a:effectLst/>
                <a:hlinkClick r:id="rId89"/>
              </a:rPr>
              <a:t>font</a:t>
            </a:r>
            <a:r>
              <a:rPr lang="en-US" dirty="0" smtClean="0">
                <a:effectLst/>
              </a:rPr>
              <a:t>Sets or returns </a:t>
            </a:r>
            <a:r>
              <a:rPr lang="en-US" dirty="0" err="1" smtClean="0">
                <a:effectLst/>
              </a:rPr>
              <a:t>fontStyle</a:t>
            </a:r>
            <a:r>
              <a:rPr lang="en-US" dirty="0" smtClean="0">
                <a:effectLst/>
              </a:rPr>
              <a:t>, </a:t>
            </a:r>
            <a:r>
              <a:rPr lang="en-US" dirty="0" err="1" smtClean="0">
                <a:effectLst/>
              </a:rPr>
              <a:t>fontVariant</a:t>
            </a:r>
            <a:r>
              <a:rPr lang="en-US" dirty="0" smtClean="0">
                <a:effectLst/>
              </a:rPr>
              <a:t>, </a:t>
            </a:r>
            <a:r>
              <a:rPr lang="en-US" dirty="0" err="1" smtClean="0">
                <a:effectLst/>
              </a:rPr>
              <a:t>fontWeight</a:t>
            </a:r>
            <a:r>
              <a:rPr lang="en-US" dirty="0" smtClean="0">
                <a:effectLst/>
              </a:rPr>
              <a:t>, </a:t>
            </a:r>
            <a:r>
              <a:rPr lang="en-US" dirty="0" err="1" smtClean="0">
                <a:effectLst/>
              </a:rPr>
              <a:t>fontSize</a:t>
            </a:r>
            <a:r>
              <a:rPr lang="en-US" dirty="0" smtClean="0">
                <a:effectLst/>
              </a:rPr>
              <a:t>, </a:t>
            </a:r>
            <a:r>
              <a:rPr lang="en-US" dirty="0" err="1" smtClean="0">
                <a:effectLst/>
              </a:rPr>
              <a:t>lineHeight</a:t>
            </a:r>
            <a:r>
              <a:rPr lang="en-US" dirty="0" smtClean="0">
                <a:effectLst/>
              </a:rPr>
              <a:t>, and </a:t>
            </a:r>
            <a:r>
              <a:rPr lang="en-US" dirty="0" err="1" smtClean="0">
                <a:effectLst/>
              </a:rPr>
              <a:t>fontFamily</a:t>
            </a:r>
            <a:r>
              <a:rPr lang="en-US" dirty="0" smtClean="0">
                <a:effectLst/>
              </a:rPr>
              <a:t> in one declaration1</a:t>
            </a:r>
            <a:r>
              <a:rPr lang="en-US" dirty="0" smtClean="0">
                <a:effectLst/>
                <a:hlinkClick r:id="rId90"/>
              </a:rPr>
              <a:t>fontFamily</a:t>
            </a:r>
            <a:r>
              <a:rPr lang="en-US" dirty="0" smtClean="0">
                <a:effectLst/>
              </a:rPr>
              <a:t>Sets or returns the font family for text1 </a:t>
            </a:r>
            <a:r>
              <a:rPr lang="en-US" dirty="0" err="1" smtClean="0">
                <a:effectLst/>
                <a:hlinkClick r:id="rId91"/>
              </a:rPr>
              <a:t>fontSize</a:t>
            </a:r>
            <a:r>
              <a:rPr lang="en-US" dirty="0" err="1" smtClean="0">
                <a:effectLst/>
              </a:rPr>
              <a:t>Sets</a:t>
            </a:r>
            <a:r>
              <a:rPr lang="en-US" dirty="0" smtClean="0">
                <a:effectLst/>
              </a:rPr>
              <a:t> or returns the font size of the text1</a:t>
            </a:r>
            <a:r>
              <a:rPr lang="en-US" dirty="0" smtClean="0">
                <a:effectLst/>
                <a:hlinkClick r:id="rId92"/>
              </a:rPr>
              <a:t>fontStyle</a:t>
            </a:r>
            <a:r>
              <a:rPr lang="en-US" dirty="0" smtClean="0">
                <a:effectLst/>
              </a:rPr>
              <a:t>Sets or returns whether the style of the font is normal, italic or oblique1</a:t>
            </a:r>
            <a:r>
              <a:rPr lang="en-US" dirty="0" smtClean="0">
                <a:effectLst/>
                <a:hlinkClick r:id="rId93"/>
              </a:rPr>
              <a:t>fontVariant</a:t>
            </a:r>
            <a:r>
              <a:rPr lang="en-US" dirty="0" smtClean="0">
                <a:effectLst/>
              </a:rPr>
              <a:t>Sets or returns whether the font should be displayed in small capital letters1</a:t>
            </a:r>
            <a:r>
              <a:rPr lang="en-US" dirty="0" smtClean="0">
                <a:effectLst/>
                <a:hlinkClick r:id="rId94"/>
              </a:rPr>
              <a:t>fontWeight</a:t>
            </a:r>
            <a:r>
              <a:rPr lang="en-US" dirty="0" smtClean="0">
                <a:effectLst/>
              </a:rPr>
              <a:t>Sets or returns the boldness of the font1</a:t>
            </a:r>
            <a:r>
              <a:rPr lang="en-US" dirty="0" smtClean="0">
                <a:effectLst/>
                <a:hlinkClick r:id="rId95"/>
              </a:rPr>
              <a:t>fontSizeAdjust</a:t>
            </a:r>
            <a:r>
              <a:rPr lang="en-US" dirty="0" smtClean="0">
                <a:effectLst/>
              </a:rPr>
              <a:t>Preserves the readability of text when font fallback occurs3fontStretchSelects a normal, condensed, or expanded face from a font family3hangingPunctuationSpecifies whether a punctuation character may be placed outside the line box3</a:t>
            </a:r>
            <a:r>
              <a:rPr lang="en-US" dirty="0" smtClean="0">
                <a:effectLst/>
                <a:hlinkClick r:id="rId96"/>
              </a:rPr>
              <a:t>height</a:t>
            </a:r>
            <a:r>
              <a:rPr lang="en-US" dirty="0" smtClean="0">
                <a:effectLst/>
              </a:rPr>
              <a:t>Sets or returns the height of an element1hyphensSets how to split words to improve the layout of paragraphs3iconProvides the author the ability to style an element with an iconic equivalent3imageOrientationSpecifies a rotation in the right or clockwise direction that a user agent applies to an image3 </a:t>
            </a:r>
            <a:r>
              <a:rPr lang="en-US" dirty="0" err="1" smtClean="0">
                <a:effectLst/>
                <a:hlinkClick r:id="rId97"/>
              </a:rPr>
              <a:t>justifyContent</a:t>
            </a:r>
            <a:r>
              <a:rPr lang="en-US" dirty="0" err="1" smtClean="0">
                <a:effectLst/>
              </a:rPr>
              <a:t>Sets</a:t>
            </a:r>
            <a:r>
              <a:rPr lang="en-US" dirty="0" smtClean="0">
                <a:effectLst/>
              </a:rPr>
              <a:t> or returns the alignment between the items inside a flexible container when the items do not use all available space.3</a:t>
            </a:r>
            <a:r>
              <a:rPr lang="en-US" dirty="0" smtClean="0">
                <a:effectLst/>
                <a:hlinkClick r:id="rId98"/>
              </a:rPr>
              <a:t>left</a:t>
            </a:r>
            <a:r>
              <a:rPr lang="en-US" dirty="0" smtClean="0">
                <a:effectLst/>
              </a:rPr>
              <a:t>Sets or returns the left position of a positioned element2</a:t>
            </a:r>
            <a:r>
              <a:rPr lang="en-US" dirty="0" smtClean="0">
                <a:effectLst/>
                <a:hlinkClick r:id="rId99"/>
              </a:rPr>
              <a:t>letterSpacing</a:t>
            </a:r>
            <a:r>
              <a:rPr lang="en-US" dirty="0" smtClean="0">
                <a:effectLst/>
              </a:rPr>
              <a:t>Sets or returns the space between characters in a text1 </a:t>
            </a:r>
            <a:r>
              <a:rPr lang="en-US" dirty="0" err="1" smtClean="0">
                <a:effectLst/>
                <a:hlinkClick r:id="rId100"/>
              </a:rPr>
              <a:t>lineHeight</a:t>
            </a:r>
            <a:r>
              <a:rPr lang="en-US" dirty="0" err="1" smtClean="0">
                <a:effectLst/>
              </a:rPr>
              <a:t>Sets</a:t>
            </a:r>
            <a:r>
              <a:rPr lang="en-US" dirty="0" smtClean="0">
                <a:effectLst/>
              </a:rPr>
              <a:t> or returns the distance between lines in a text1</a:t>
            </a:r>
            <a:r>
              <a:rPr lang="en-US" dirty="0" smtClean="0">
                <a:effectLst/>
                <a:hlinkClick r:id="rId101"/>
              </a:rPr>
              <a:t>listStyle</a:t>
            </a:r>
            <a:r>
              <a:rPr lang="en-US" dirty="0" smtClean="0">
                <a:effectLst/>
              </a:rPr>
              <a:t>Sets or returns </a:t>
            </a:r>
            <a:r>
              <a:rPr lang="en-US" dirty="0" err="1" smtClean="0">
                <a:effectLst/>
              </a:rPr>
              <a:t>listStyleImage</a:t>
            </a:r>
            <a:r>
              <a:rPr lang="en-US" dirty="0" smtClean="0">
                <a:effectLst/>
              </a:rPr>
              <a:t>, </a:t>
            </a:r>
            <a:r>
              <a:rPr lang="en-US" dirty="0" err="1" smtClean="0">
                <a:effectLst/>
              </a:rPr>
              <a:t>listStylePosition</a:t>
            </a:r>
            <a:r>
              <a:rPr lang="en-US" dirty="0" smtClean="0">
                <a:effectLst/>
              </a:rPr>
              <a:t>, and </a:t>
            </a:r>
            <a:r>
              <a:rPr lang="en-US" dirty="0" err="1" smtClean="0">
                <a:effectLst/>
              </a:rPr>
              <a:t>listStyleType</a:t>
            </a:r>
            <a:r>
              <a:rPr lang="en-US" dirty="0" smtClean="0">
                <a:effectLst/>
              </a:rPr>
              <a:t> in one declaration1</a:t>
            </a:r>
            <a:r>
              <a:rPr lang="en-US" dirty="0" smtClean="0">
                <a:effectLst/>
                <a:hlinkClick r:id="rId102"/>
              </a:rPr>
              <a:t>listStyleImage</a:t>
            </a:r>
            <a:r>
              <a:rPr lang="en-US" dirty="0" smtClean="0">
                <a:effectLst/>
              </a:rPr>
              <a:t>Sets or returns an image as the list-item marker1</a:t>
            </a:r>
            <a:r>
              <a:rPr lang="en-US" dirty="0" smtClean="0">
                <a:effectLst/>
                <a:hlinkClick r:id="rId103"/>
              </a:rPr>
              <a:t>listStylePosition</a:t>
            </a:r>
            <a:r>
              <a:rPr lang="en-US" dirty="0" smtClean="0">
                <a:effectLst/>
              </a:rPr>
              <a:t>Sets or returns the position of the list-item marker1</a:t>
            </a:r>
            <a:r>
              <a:rPr lang="en-US" dirty="0" smtClean="0">
                <a:effectLst/>
                <a:hlinkClick r:id="rId104"/>
              </a:rPr>
              <a:t>listStyleType</a:t>
            </a:r>
            <a:r>
              <a:rPr lang="en-US" dirty="0" smtClean="0">
                <a:effectLst/>
              </a:rPr>
              <a:t>Sets or returns the list-item marker type1</a:t>
            </a:r>
            <a:r>
              <a:rPr lang="en-US" dirty="0" smtClean="0">
                <a:effectLst/>
                <a:hlinkClick r:id="rId105"/>
              </a:rPr>
              <a:t>margin</a:t>
            </a:r>
            <a:r>
              <a:rPr lang="en-US" dirty="0" smtClean="0">
                <a:effectLst/>
              </a:rPr>
              <a:t>Sets or returns the margins of an element (can have up to four values)1</a:t>
            </a:r>
            <a:r>
              <a:rPr lang="en-US" dirty="0" smtClean="0">
                <a:effectLst/>
                <a:hlinkClick r:id="rId106"/>
              </a:rPr>
              <a:t>marginBottom</a:t>
            </a:r>
            <a:r>
              <a:rPr lang="en-US" dirty="0" smtClean="0">
                <a:effectLst/>
              </a:rPr>
              <a:t>Sets or returns the bottom margin of an element1</a:t>
            </a:r>
            <a:r>
              <a:rPr lang="en-US" dirty="0" smtClean="0">
                <a:effectLst/>
                <a:hlinkClick r:id="rId107"/>
              </a:rPr>
              <a:t>marginLeft</a:t>
            </a:r>
            <a:r>
              <a:rPr lang="en-US" dirty="0" smtClean="0">
                <a:effectLst/>
              </a:rPr>
              <a:t>Sets or returns the left margin of an element1</a:t>
            </a:r>
            <a:r>
              <a:rPr lang="en-US" dirty="0" smtClean="0">
                <a:effectLst/>
                <a:hlinkClick r:id="rId108"/>
              </a:rPr>
              <a:t>marginRight</a:t>
            </a:r>
            <a:r>
              <a:rPr lang="en-US" dirty="0" smtClean="0">
                <a:effectLst/>
              </a:rPr>
              <a:t>Sets or returns the right margin of an element1</a:t>
            </a:r>
            <a:r>
              <a:rPr lang="en-US" dirty="0" smtClean="0">
                <a:effectLst/>
                <a:hlinkClick r:id="rId109"/>
              </a:rPr>
              <a:t>marginTop</a:t>
            </a:r>
            <a:r>
              <a:rPr lang="en-US" dirty="0" smtClean="0">
                <a:effectLst/>
              </a:rPr>
              <a:t>Sets or returns the top margin of an element1 </a:t>
            </a:r>
            <a:r>
              <a:rPr lang="en-US" dirty="0" err="1" smtClean="0">
                <a:effectLst/>
                <a:hlinkClick r:id="rId110"/>
              </a:rPr>
              <a:t>maxHeight</a:t>
            </a:r>
            <a:r>
              <a:rPr lang="en-US" dirty="0" err="1" smtClean="0">
                <a:effectLst/>
              </a:rPr>
              <a:t>Sets</a:t>
            </a:r>
            <a:r>
              <a:rPr lang="en-US" dirty="0" smtClean="0">
                <a:effectLst/>
              </a:rPr>
              <a:t> or returns the maximum height of an element2</a:t>
            </a:r>
            <a:r>
              <a:rPr lang="en-US" dirty="0" smtClean="0">
                <a:effectLst/>
                <a:hlinkClick r:id="rId111"/>
              </a:rPr>
              <a:t>maxWidth</a:t>
            </a:r>
            <a:r>
              <a:rPr lang="en-US" dirty="0" smtClean="0">
                <a:effectLst/>
              </a:rPr>
              <a:t>Sets or returns the maximum width of an element2</a:t>
            </a:r>
            <a:r>
              <a:rPr lang="en-US" dirty="0" smtClean="0">
                <a:effectLst/>
                <a:hlinkClick r:id="rId112"/>
              </a:rPr>
              <a:t>minHeight</a:t>
            </a:r>
            <a:r>
              <a:rPr lang="en-US" dirty="0" smtClean="0">
                <a:effectLst/>
              </a:rPr>
              <a:t>Sets or returns the minimum height of an element2</a:t>
            </a:r>
            <a:r>
              <a:rPr lang="en-US" dirty="0" smtClean="0">
                <a:effectLst/>
                <a:hlinkClick r:id="rId113"/>
              </a:rPr>
              <a:t>minWidth</a:t>
            </a:r>
            <a:r>
              <a:rPr lang="en-US" dirty="0" smtClean="0">
                <a:effectLst/>
              </a:rPr>
              <a:t>Sets or returns the minimum width of an element2navDownSets or returns where to navigate when using the arrow-down navigation key3navIndexSets or returns the tabbing order for an element3navLeftSets or returns where to navigate when using the arrow-left navigation key3navRightSets or returns where to navigate when using the arrow-right navigation key3navUpSets or returns where to navigate when using the arrow-up navigation key3 </a:t>
            </a:r>
            <a:r>
              <a:rPr lang="en-US" dirty="0" err="1" smtClean="0">
                <a:effectLst/>
                <a:hlinkClick r:id="rId114"/>
              </a:rPr>
              <a:t>opacity</a:t>
            </a:r>
            <a:r>
              <a:rPr lang="en-US" dirty="0" err="1" smtClean="0">
                <a:effectLst/>
              </a:rPr>
              <a:t>Sets</a:t>
            </a:r>
            <a:r>
              <a:rPr lang="en-US" dirty="0" smtClean="0">
                <a:effectLst/>
              </a:rPr>
              <a:t> or returns the opacity level for an element3</a:t>
            </a:r>
            <a:r>
              <a:rPr lang="en-US" dirty="0" smtClean="0">
                <a:effectLst/>
                <a:hlinkClick r:id="rId115"/>
              </a:rPr>
              <a:t>order</a:t>
            </a:r>
            <a:r>
              <a:rPr lang="en-US" dirty="0" smtClean="0">
                <a:effectLst/>
              </a:rPr>
              <a:t>Sets or returns the order of the flexible item, relative to the rest3</a:t>
            </a:r>
            <a:r>
              <a:rPr lang="en-US" dirty="0" smtClean="0">
                <a:effectLst/>
                <a:hlinkClick r:id="rId116"/>
              </a:rPr>
              <a:t>orphans</a:t>
            </a:r>
            <a:r>
              <a:rPr lang="en-US" dirty="0" smtClean="0">
                <a:effectLst/>
              </a:rPr>
              <a:t>Sets or returns the minimum number of lines for an element that must be left at the bottom of a page when a page break occurs inside an element2</a:t>
            </a:r>
            <a:r>
              <a:rPr lang="en-US" dirty="0" smtClean="0">
                <a:effectLst/>
                <a:hlinkClick r:id="rId117"/>
              </a:rPr>
              <a:t>outline</a:t>
            </a:r>
            <a:r>
              <a:rPr lang="en-US" dirty="0" smtClean="0">
                <a:effectLst/>
              </a:rPr>
              <a:t>Sets or returns all the outline properties in one declaration2</a:t>
            </a:r>
            <a:r>
              <a:rPr lang="en-US" dirty="0" smtClean="0">
                <a:effectLst/>
                <a:hlinkClick r:id="rId118"/>
              </a:rPr>
              <a:t>outlineColor</a:t>
            </a:r>
            <a:r>
              <a:rPr lang="en-US" dirty="0" smtClean="0">
                <a:effectLst/>
              </a:rPr>
              <a:t>Sets or returns the color of the outline around a element2</a:t>
            </a:r>
            <a:r>
              <a:rPr lang="en-US" dirty="0" smtClean="0">
                <a:effectLst/>
                <a:hlinkClick r:id="rId119"/>
              </a:rPr>
              <a:t>outlineOffset</a:t>
            </a:r>
            <a:r>
              <a:rPr lang="en-US" dirty="0" smtClean="0">
                <a:effectLst/>
              </a:rPr>
              <a:t>Offsets an outline, and draws it beyond the border edge3</a:t>
            </a:r>
            <a:r>
              <a:rPr lang="en-US" dirty="0" smtClean="0">
                <a:effectLst/>
                <a:hlinkClick r:id="rId120"/>
              </a:rPr>
              <a:t>outlineStyle</a:t>
            </a:r>
            <a:r>
              <a:rPr lang="en-US" dirty="0" smtClean="0">
                <a:effectLst/>
              </a:rPr>
              <a:t>Sets or returns the style of the outline around an element2</a:t>
            </a:r>
            <a:r>
              <a:rPr lang="en-US" dirty="0" smtClean="0">
                <a:effectLst/>
                <a:hlinkClick r:id="rId121"/>
              </a:rPr>
              <a:t>outlineWidth</a:t>
            </a:r>
            <a:r>
              <a:rPr lang="en-US" dirty="0" smtClean="0">
                <a:effectLst/>
              </a:rPr>
              <a:t>Sets or returns the width of the outline around an element2</a:t>
            </a:r>
            <a:r>
              <a:rPr lang="en-US" dirty="0" smtClean="0">
                <a:effectLst/>
                <a:hlinkClick r:id="rId122"/>
              </a:rPr>
              <a:t>overflow</a:t>
            </a:r>
            <a:r>
              <a:rPr lang="en-US" dirty="0" smtClean="0">
                <a:effectLst/>
              </a:rPr>
              <a:t>Sets or returns what to do with content that renders outside the element box2 </a:t>
            </a:r>
            <a:r>
              <a:rPr lang="en-US" dirty="0" err="1" smtClean="0">
                <a:effectLst/>
                <a:hlinkClick r:id="rId123"/>
              </a:rPr>
              <a:t>overflowX</a:t>
            </a:r>
            <a:r>
              <a:rPr lang="en-US" dirty="0" err="1" smtClean="0">
                <a:effectLst/>
              </a:rPr>
              <a:t>Specifies</a:t>
            </a:r>
            <a:r>
              <a:rPr lang="en-US" dirty="0" smtClean="0">
                <a:effectLst/>
              </a:rPr>
              <a:t> what to do with the left/right edges of the content, if it overflows the element's content area3</a:t>
            </a:r>
            <a:r>
              <a:rPr lang="en-US" dirty="0" smtClean="0">
                <a:effectLst/>
                <a:hlinkClick r:id="rId124"/>
              </a:rPr>
              <a:t>overflowY</a:t>
            </a:r>
            <a:r>
              <a:rPr lang="en-US" dirty="0" smtClean="0">
                <a:effectLst/>
              </a:rPr>
              <a:t>Specifies what to do with the top/bottom edges of the content, if it overflows the element's content area3</a:t>
            </a:r>
            <a:r>
              <a:rPr lang="en-US" dirty="0" smtClean="0">
                <a:effectLst/>
                <a:hlinkClick r:id="rId125"/>
              </a:rPr>
              <a:t>padding</a:t>
            </a:r>
            <a:r>
              <a:rPr lang="en-US" dirty="0" smtClean="0">
                <a:effectLst/>
              </a:rPr>
              <a:t>Sets or returns the padding of an element (can have up to four values)1</a:t>
            </a:r>
            <a:r>
              <a:rPr lang="en-US" dirty="0" smtClean="0">
                <a:effectLst/>
                <a:hlinkClick r:id="rId126"/>
              </a:rPr>
              <a:t>paddingBottom</a:t>
            </a:r>
            <a:r>
              <a:rPr lang="en-US" dirty="0" smtClean="0">
                <a:effectLst/>
              </a:rPr>
              <a:t>Sets or returns the bottom padding of an element1</a:t>
            </a:r>
            <a:r>
              <a:rPr lang="en-US" dirty="0" smtClean="0">
                <a:effectLst/>
                <a:hlinkClick r:id="rId127"/>
              </a:rPr>
              <a:t>paddingLeft</a:t>
            </a:r>
            <a:r>
              <a:rPr lang="en-US" dirty="0" smtClean="0">
                <a:effectLst/>
              </a:rPr>
              <a:t>Sets or returns the left padding of an element1</a:t>
            </a:r>
            <a:r>
              <a:rPr lang="en-US" dirty="0" smtClean="0">
                <a:effectLst/>
                <a:hlinkClick r:id="rId128"/>
              </a:rPr>
              <a:t>paddingRight</a:t>
            </a:r>
            <a:r>
              <a:rPr lang="en-US" dirty="0" smtClean="0">
                <a:effectLst/>
              </a:rPr>
              <a:t>Sets or returns the right padding of an element1</a:t>
            </a:r>
            <a:r>
              <a:rPr lang="en-US" dirty="0" smtClean="0">
                <a:effectLst/>
                <a:hlinkClick r:id="rId129"/>
              </a:rPr>
              <a:t>paddingTop</a:t>
            </a:r>
            <a:r>
              <a:rPr lang="en-US" dirty="0" smtClean="0">
                <a:effectLst/>
              </a:rPr>
              <a:t>Sets or returns the top padding of an element1</a:t>
            </a:r>
            <a:r>
              <a:rPr lang="en-US" dirty="0" smtClean="0">
                <a:effectLst/>
                <a:hlinkClick r:id="rId130"/>
              </a:rPr>
              <a:t>pageBreakAfter</a:t>
            </a:r>
            <a:r>
              <a:rPr lang="en-US" dirty="0" smtClean="0">
                <a:effectLst/>
              </a:rPr>
              <a:t>Sets or returns the page-break behavior after an element2</a:t>
            </a:r>
            <a:r>
              <a:rPr lang="en-US" dirty="0" smtClean="0">
                <a:effectLst/>
                <a:hlinkClick r:id="rId131"/>
              </a:rPr>
              <a:t>pageBreakBefore</a:t>
            </a:r>
            <a:r>
              <a:rPr lang="en-US" dirty="0" smtClean="0">
                <a:effectLst/>
              </a:rPr>
              <a:t>Sets or returns the page-break behavior before an element2</a:t>
            </a:r>
            <a:r>
              <a:rPr lang="en-US" dirty="0" smtClean="0">
                <a:effectLst/>
                <a:hlinkClick r:id="rId132"/>
              </a:rPr>
              <a:t>pageBreakInside</a:t>
            </a:r>
            <a:r>
              <a:rPr lang="en-US" dirty="0" smtClean="0">
                <a:effectLst/>
              </a:rPr>
              <a:t>Sets or returns the page-break behavior inside an element2</a:t>
            </a:r>
            <a:r>
              <a:rPr lang="en-US" dirty="0" smtClean="0">
                <a:effectLst/>
                <a:hlinkClick r:id="rId133"/>
              </a:rPr>
              <a:t>perspective</a:t>
            </a:r>
            <a:r>
              <a:rPr lang="en-US" dirty="0" smtClean="0">
                <a:effectLst/>
              </a:rPr>
              <a:t>Sets or returns the perspective on how 3D elements are viewed3</a:t>
            </a:r>
            <a:r>
              <a:rPr lang="en-US" dirty="0" smtClean="0">
                <a:effectLst/>
                <a:hlinkClick r:id="rId134"/>
              </a:rPr>
              <a:t>perspectiveOrigin</a:t>
            </a:r>
            <a:r>
              <a:rPr lang="en-US" dirty="0" smtClean="0">
                <a:effectLst/>
              </a:rPr>
              <a:t>Sets or returns the bottom position of 3D elements3 </a:t>
            </a:r>
            <a:r>
              <a:rPr lang="en-US" dirty="0" err="1" smtClean="0">
                <a:effectLst/>
                <a:hlinkClick r:id="rId135"/>
              </a:rPr>
              <a:t>position</a:t>
            </a:r>
            <a:r>
              <a:rPr lang="en-US" dirty="0" err="1" smtClean="0">
                <a:effectLst/>
              </a:rPr>
              <a:t>Sets</a:t>
            </a:r>
            <a:r>
              <a:rPr lang="en-US" dirty="0" smtClean="0">
                <a:effectLst/>
              </a:rPr>
              <a:t> or returns the type of positioning method used for an element (static, relative, absolute or fixed)2</a:t>
            </a:r>
            <a:r>
              <a:rPr lang="en-US" dirty="0" smtClean="0">
                <a:effectLst/>
                <a:hlinkClick r:id="rId136"/>
              </a:rPr>
              <a:t>quotes</a:t>
            </a:r>
            <a:r>
              <a:rPr lang="en-US" dirty="0" smtClean="0">
                <a:effectLst/>
              </a:rPr>
              <a:t>Sets or returns the type of quotation marks for embedded quotations2</a:t>
            </a:r>
            <a:r>
              <a:rPr lang="en-US" dirty="0" smtClean="0">
                <a:effectLst/>
                <a:hlinkClick r:id="rId137"/>
              </a:rPr>
              <a:t>resize</a:t>
            </a:r>
            <a:r>
              <a:rPr lang="en-US" dirty="0" smtClean="0">
                <a:effectLst/>
              </a:rPr>
              <a:t>Sets or returns whether or not an element is resizable by the user3 </a:t>
            </a:r>
            <a:r>
              <a:rPr lang="en-US" dirty="0" err="1" smtClean="0">
                <a:effectLst/>
                <a:hlinkClick r:id="rId138"/>
              </a:rPr>
              <a:t>right</a:t>
            </a:r>
            <a:r>
              <a:rPr lang="en-US" dirty="0" err="1" smtClean="0">
                <a:effectLst/>
              </a:rPr>
              <a:t>Sets</a:t>
            </a:r>
            <a:r>
              <a:rPr lang="en-US" dirty="0" smtClean="0">
                <a:effectLst/>
              </a:rPr>
              <a:t> or returns the right position of a positioned element2</a:t>
            </a:r>
            <a:r>
              <a:rPr lang="en-US" dirty="0" smtClean="0">
                <a:effectLst/>
                <a:hlinkClick r:id="rId139"/>
              </a:rPr>
              <a:t>tableLayout</a:t>
            </a:r>
            <a:r>
              <a:rPr lang="en-US" dirty="0" smtClean="0">
                <a:effectLst/>
              </a:rPr>
              <a:t>Sets or returns the way to lay out table cells, rows, and columns2</a:t>
            </a:r>
            <a:r>
              <a:rPr lang="en-US" dirty="0" smtClean="0">
                <a:effectLst/>
                <a:hlinkClick r:id="rId140"/>
              </a:rPr>
              <a:t>tabSize</a:t>
            </a:r>
            <a:r>
              <a:rPr lang="en-US" dirty="0" smtClean="0">
                <a:effectLst/>
              </a:rPr>
              <a:t>Sets or returns the length of the tab-character3</a:t>
            </a:r>
            <a:r>
              <a:rPr lang="en-US" dirty="0" smtClean="0">
                <a:effectLst/>
                <a:hlinkClick r:id="rId141"/>
              </a:rPr>
              <a:t>textAlign</a:t>
            </a:r>
            <a:r>
              <a:rPr lang="en-US" dirty="0" smtClean="0">
                <a:effectLst/>
              </a:rPr>
              <a:t>Sets or returns the horizontal alignment of text1</a:t>
            </a:r>
            <a:r>
              <a:rPr lang="en-US" dirty="0" smtClean="0">
                <a:effectLst/>
                <a:hlinkClick r:id="rId142"/>
              </a:rPr>
              <a:t>textAlignLast</a:t>
            </a:r>
            <a:r>
              <a:rPr lang="en-US" dirty="0" smtClean="0">
                <a:effectLst/>
              </a:rPr>
              <a:t>Sets or returns how the last line of a block or a line right before a forced line break is aligned when text-align is "justify"3 </a:t>
            </a:r>
            <a:r>
              <a:rPr lang="en-US" dirty="0" err="1" smtClean="0">
                <a:effectLst/>
                <a:hlinkClick r:id="rId143"/>
              </a:rPr>
              <a:t>textDecoration</a:t>
            </a:r>
            <a:r>
              <a:rPr lang="en-US" dirty="0" err="1" smtClean="0">
                <a:effectLst/>
              </a:rPr>
              <a:t>Sets</a:t>
            </a:r>
            <a:r>
              <a:rPr lang="en-US" dirty="0" smtClean="0">
                <a:effectLst/>
              </a:rPr>
              <a:t> or returns the decoration of a text1</a:t>
            </a:r>
            <a:r>
              <a:rPr lang="en-US" dirty="0" smtClean="0">
                <a:effectLst/>
                <a:hlinkClick r:id="rId144"/>
              </a:rPr>
              <a:t>textDecorationColor</a:t>
            </a:r>
            <a:r>
              <a:rPr lang="en-US" dirty="0" smtClean="0">
                <a:effectLst/>
              </a:rPr>
              <a:t>Sets or returns the color of the text-decoration3</a:t>
            </a:r>
            <a:r>
              <a:rPr lang="en-US" dirty="0" smtClean="0">
                <a:effectLst/>
                <a:hlinkClick r:id="rId145"/>
              </a:rPr>
              <a:t>textDecorationLine</a:t>
            </a:r>
            <a:r>
              <a:rPr lang="en-US" dirty="0" smtClean="0">
                <a:effectLst/>
              </a:rPr>
              <a:t>Sets or returns the type of line in a text-decoration3</a:t>
            </a:r>
            <a:r>
              <a:rPr lang="en-US" dirty="0" smtClean="0">
                <a:effectLst/>
                <a:hlinkClick r:id="rId146"/>
              </a:rPr>
              <a:t>textDecorationStyle</a:t>
            </a:r>
            <a:r>
              <a:rPr lang="en-US" dirty="0" smtClean="0">
                <a:effectLst/>
              </a:rPr>
              <a:t>Sets or returns the style of the line in a text decoration3</a:t>
            </a:r>
            <a:r>
              <a:rPr lang="en-US" dirty="0" smtClean="0">
                <a:effectLst/>
                <a:hlinkClick r:id="rId147"/>
              </a:rPr>
              <a:t>textIndent</a:t>
            </a:r>
            <a:r>
              <a:rPr lang="en-US" dirty="0" smtClean="0">
                <a:effectLst/>
              </a:rPr>
              <a:t>Sets or returns the indentation of the first line of text1textJustifySets or returns the justification method used when text-align is "justify"3 </a:t>
            </a:r>
            <a:r>
              <a:rPr lang="en-US" dirty="0" err="1" smtClean="0">
                <a:effectLst/>
                <a:hlinkClick r:id="rId148"/>
              </a:rPr>
              <a:t>textOverflow</a:t>
            </a:r>
            <a:r>
              <a:rPr lang="en-US" dirty="0" err="1" smtClean="0">
                <a:effectLst/>
              </a:rPr>
              <a:t>Sets</a:t>
            </a:r>
            <a:r>
              <a:rPr lang="en-US" dirty="0" smtClean="0">
                <a:effectLst/>
              </a:rPr>
              <a:t> or returns what should happen when text overflows the containing element3</a:t>
            </a:r>
            <a:r>
              <a:rPr lang="en-US" dirty="0" smtClean="0">
                <a:effectLst/>
                <a:hlinkClick r:id="rId149"/>
              </a:rPr>
              <a:t>textShadow</a:t>
            </a:r>
            <a:r>
              <a:rPr lang="en-US" dirty="0" smtClean="0">
                <a:effectLst/>
              </a:rPr>
              <a:t>Sets or returns the shadow effect of a text3</a:t>
            </a:r>
            <a:r>
              <a:rPr lang="en-US" dirty="0" smtClean="0">
                <a:effectLst/>
                <a:hlinkClick r:id="rId150"/>
              </a:rPr>
              <a:t>textTransform</a:t>
            </a:r>
            <a:r>
              <a:rPr lang="en-US" dirty="0" smtClean="0">
                <a:effectLst/>
              </a:rPr>
              <a:t>Sets or returns the capitalization of a text1 </a:t>
            </a:r>
            <a:r>
              <a:rPr lang="en-US" dirty="0" err="1" smtClean="0">
                <a:effectLst/>
                <a:hlinkClick r:id="rId151"/>
              </a:rPr>
              <a:t>top</a:t>
            </a:r>
            <a:r>
              <a:rPr lang="en-US" dirty="0" err="1" smtClean="0">
                <a:effectLst/>
              </a:rPr>
              <a:t>Sets</a:t>
            </a:r>
            <a:r>
              <a:rPr lang="en-US" dirty="0" smtClean="0">
                <a:effectLst/>
              </a:rPr>
              <a:t> or returns the top position of a positioned element2</a:t>
            </a:r>
            <a:r>
              <a:rPr lang="en-US" dirty="0" smtClean="0">
                <a:effectLst/>
                <a:hlinkClick r:id="rId152"/>
              </a:rPr>
              <a:t>transform</a:t>
            </a:r>
            <a:r>
              <a:rPr lang="en-US" dirty="0" smtClean="0">
                <a:effectLst/>
              </a:rPr>
              <a:t>Applies a 2D or 3D transformation to an element3</a:t>
            </a:r>
            <a:r>
              <a:rPr lang="en-US" dirty="0" smtClean="0">
                <a:effectLst/>
                <a:hlinkClick r:id="rId153"/>
              </a:rPr>
              <a:t>transformOrigin</a:t>
            </a:r>
            <a:r>
              <a:rPr lang="en-US" dirty="0" smtClean="0">
                <a:effectLst/>
              </a:rPr>
              <a:t>Sets or returns the position of transformed elements3</a:t>
            </a:r>
            <a:r>
              <a:rPr lang="en-US" dirty="0" smtClean="0">
                <a:effectLst/>
                <a:hlinkClick r:id="rId154"/>
              </a:rPr>
              <a:t>transformStyle</a:t>
            </a:r>
            <a:r>
              <a:rPr lang="en-US" dirty="0" smtClean="0">
                <a:effectLst/>
              </a:rPr>
              <a:t>Sets or returns how nested elements are rendered in 3D space3</a:t>
            </a:r>
            <a:r>
              <a:rPr lang="en-US" dirty="0" smtClean="0">
                <a:effectLst/>
                <a:hlinkClick r:id="rId155"/>
              </a:rPr>
              <a:t>transition</a:t>
            </a:r>
            <a:r>
              <a:rPr lang="en-US" dirty="0" smtClean="0">
                <a:effectLst/>
              </a:rPr>
              <a:t>A shorthand property for setting or returning the four transition properties3</a:t>
            </a:r>
            <a:r>
              <a:rPr lang="en-US" dirty="0" smtClean="0">
                <a:effectLst/>
                <a:hlinkClick r:id="rId156"/>
              </a:rPr>
              <a:t>transitionProperty</a:t>
            </a:r>
            <a:r>
              <a:rPr lang="en-US" dirty="0" smtClean="0">
                <a:effectLst/>
              </a:rPr>
              <a:t>Sets or returns the CSS property that the transition effect is for3</a:t>
            </a:r>
            <a:r>
              <a:rPr lang="en-US" dirty="0" smtClean="0">
                <a:effectLst/>
                <a:hlinkClick r:id="rId157"/>
              </a:rPr>
              <a:t>transitionDuration</a:t>
            </a:r>
            <a:r>
              <a:rPr lang="en-US" dirty="0" smtClean="0">
                <a:effectLst/>
              </a:rPr>
              <a:t>Sets or returns how many seconds or milliseconds a transition effect takes to complete3</a:t>
            </a:r>
            <a:r>
              <a:rPr lang="en-US" dirty="0" smtClean="0">
                <a:effectLst/>
                <a:hlinkClick r:id="rId158"/>
              </a:rPr>
              <a:t>transitionTimingFunction</a:t>
            </a:r>
            <a:r>
              <a:rPr lang="en-US" dirty="0" smtClean="0">
                <a:effectLst/>
              </a:rPr>
              <a:t>Sets or returns the speed curve of the transition effect3</a:t>
            </a:r>
            <a:r>
              <a:rPr lang="en-US" dirty="0" smtClean="0">
                <a:effectLst/>
                <a:hlinkClick r:id="rId159"/>
              </a:rPr>
              <a:t>transitionDelay</a:t>
            </a:r>
            <a:r>
              <a:rPr lang="en-US" dirty="0" smtClean="0">
                <a:effectLst/>
              </a:rPr>
              <a:t>Sets or returns when the transition effect will start3</a:t>
            </a:r>
            <a:r>
              <a:rPr lang="en-US" dirty="0" smtClean="0">
                <a:effectLst/>
                <a:hlinkClick r:id="rId160"/>
              </a:rPr>
              <a:t>unicodeBidi</a:t>
            </a:r>
            <a:r>
              <a:rPr lang="en-US" dirty="0" smtClean="0">
                <a:effectLst/>
              </a:rPr>
              <a:t>Sets or returns whether the text should be overridden to support multiple languages in the same document2</a:t>
            </a:r>
            <a:r>
              <a:rPr lang="en-US" dirty="0" smtClean="0">
                <a:effectLst/>
                <a:hlinkClick r:id="rId161"/>
              </a:rPr>
              <a:t>verticalAlign</a:t>
            </a:r>
            <a:r>
              <a:rPr lang="en-US" dirty="0" smtClean="0">
                <a:effectLst/>
              </a:rPr>
              <a:t>Sets or returns the vertical alignment of the content in an element1</a:t>
            </a:r>
            <a:r>
              <a:rPr lang="en-US" dirty="0" smtClean="0">
                <a:effectLst/>
                <a:hlinkClick r:id="rId162"/>
              </a:rPr>
              <a:t>visibility</a:t>
            </a:r>
            <a:r>
              <a:rPr lang="en-US" dirty="0" smtClean="0">
                <a:effectLst/>
              </a:rPr>
              <a:t>Sets or returns whether an element should be visible2 </a:t>
            </a:r>
            <a:r>
              <a:rPr lang="en-US" dirty="0" err="1" smtClean="0">
                <a:effectLst/>
                <a:hlinkClick r:id="rId163"/>
              </a:rPr>
              <a:t>whiteSpace</a:t>
            </a:r>
            <a:r>
              <a:rPr lang="en-US" dirty="0" err="1" smtClean="0">
                <a:effectLst/>
              </a:rPr>
              <a:t>Sets</a:t>
            </a:r>
            <a:r>
              <a:rPr lang="en-US" dirty="0" smtClean="0">
                <a:effectLst/>
              </a:rPr>
              <a:t> or returns how to handle tabs, line breaks and whitespace in a text1</a:t>
            </a:r>
            <a:r>
              <a:rPr lang="en-US" dirty="0" smtClean="0">
                <a:effectLst/>
                <a:hlinkClick r:id="rId164"/>
              </a:rPr>
              <a:t>width</a:t>
            </a:r>
            <a:r>
              <a:rPr lang="en-US" dirty="0" smtClean="0">
                <a:effectLst/>
              </a:rPr>
              <a:t>Sets or returns the width of an element1</a:t>
            </a:r>
            <a:r>
              <a:rPr lang="en-US" dirty="0" smtClean="0">
                <a:effectLst/>
                <a:hlinkClick r:id="rId165"/>
              </a:rPr>
              <a:t>wordBreak</a:t>
            </a:r>
            <a:r>
              <a:rPr lang="en-US" dirty="0" smtClean="0">
                <a:effectLst/>
              </a:rPr>
              <a:t>Sets or returns line breaking rules for non-CJK scripts3</a:t>
            </a:r>
            <a:r>
              <a:rPr lang="en-US" dirty="0" smtClean="0">
                <a:effectLst/>
                <a:hlinkClick r:id="rId166"/>
              </a:rPr>
              <a:t>wordSpacing</a:t>
            </a:r>
            <a:r>
              <a:rPr lang="en-US" dirty="0" smtClean="0">
                <a:effectLst/>
              </a:rPr>
              <a:t>Sets or returns the spacing between words in a text1</a:t>
            </a:r>
            <a:r>
              <a:rPr lang="en-US" dirty="0" smtClean="0">
                <a:effectLst/>
                <a:hlinkClick r:id="rId167"/>
              </a:rPr>
              <a:t>wordWrap</a:t>
            </a:r>
            <a:r>
              <a:rPr lang="en-US" dirty="0" smtClean="0">
                <a:effectLst/>
              </a:rPr>
              <a:t>Allows long, unbreakable words to be broken and wrap to the next line3</a:t>
            </a:r>
            <a:r>
              <a:rPr lang="en-US" dirty="0" smtClean="0">
                <a:effectLst/>
                <a:hlinkClick r:id="rId168"/>
              </a:rPr>
              <a:t>widows</a:t>
            </a:r>
            <a:r>
              <a:rPr lang="en-US" dirty="0" smtClean="0">
                <a:effectLst/>
              </a:rPr>
              <a:t>Sets or returns the minimum number of lines for an element that must be visible at the top of a page2 </a:t>
            </a:r>
            <a:r>
              <a:rPr lang="en-US" dirty="0" err="1" smtClean="0">
                <a:effectLst/>
                <a:hlinkClick r:id="rId169"/>
              </a:rPr>
              <a:t>zIndex</a:t>
            </a:r>
            <a:r>
              <a:rPr lang="en-US" dirty="0" err="1" smtClean="0">
                <a:effectLst/>
              </a:rPr>
              <a:t>Sets</a:t>
            </a:r>
            <a:r>
              <a:rPr lang="en-US" dirty="0" smtClean="0">
                <a:effectLst/>
              </a:rPr>
              <a:t> or returns the stack order of a positioned element2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91762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359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00479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2422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794912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8057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7873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0323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460117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26503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06825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52259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21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4763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1768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77628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3002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</a:p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&lt;p&gt;Click the button to display the date.&lt;/p&gt;</a:t>
            </a:r>
          </a:p>
          <a:p>
            <a:endParaRPr lang="en-US" dirty="0" smtClean="0"/>
          </a:p>
          <a:p>
            <a:r>
              <a:rPr lang="en-US" dirty="0" smtClean="0"/>
              <a:t>&lt;button </a:t>
            </a:r>
            <a:r>
              <a:rPr lang="en-US" dirty="0" err="1" smtClean="0"/>
              <a:t>onclick</a:t>
            </a:r>
            <a:r>
              <a:rPr lang="en-US" dirty="0" smtClean="0"/>
              <a:t>="</a:t>
            </a:r>
            <a:r>
              <a:rPr lang="en-US" dirty="0" err="1" smtClean="0"/>
              <a:t>displayDate</a:t>
            </a:r>
            <a:r>
              <a:rPr lang="en-US" dirty="0" smtClean="0"/>
              <a:t>()"&gt;The time is?&lt;/button&gt;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displayDate</a:t>
            </a:r>
            <a:r>
              <a:rPr lang="en-US" dirty="0" smtClean="0"/>
              <a:t>() {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 smtClean="0"/>
              <a:t>("demo").</a:t>
            </a:r>
            <a:r>
              <a:rPr lang="en-US" dirty="0" err="1" smtClean="0"/>
              <a:t>innerHTML</a:t>
            </a:r>
            <a:r>
              <a:rPr lang="en-US" dirty="0" smtClean="0"/>
              <a:t> = Date();</a:t>
            </a:r>
          </a:p>
          <a:p>
            <a:r>
              <a:rPr lang="en-US" dirty="0" smtClean="0"/>
              <a:t>}</a:t>
            </a:r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&lt;p id="demo"&gt;&lt;/p&gt;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5745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23023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06389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27400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http://www.w3schools.com/js/js_htmldom.asp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86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97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41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7665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56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Typo</a:t>
            </a:r>
            <a:r>
              <a:rPr lang="en-US" baseline="0" dirty="0" smtClean="0"/>
              <a:t>: request-response 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83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19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959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683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73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99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265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</a:t>
            </a:r>
            <a:r>
              <a:rPr lang="en-US" dirty="0" err="1" smtClean="0"/>
              <a:t>js</a:t>
            </a:r>
            <a:r>
              <a:rPr lang="en-US" dirty="0" smtClean="0"/>
              <a:t>/</a:t>
            </a:r>
            <a:r>
              <a:rPr lang="en-US" dirty="0" err="1" smtClean="0"/>
              <a:t>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235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629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64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Typo: </a:t>
            </a:r>
            <a:r>
              <a:rPr lang="en-US" dirty="0" err="1" smtClean="0"/>
              <a:t>Asynchronus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538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724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340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4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0567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http://www.w3schools.com/jsref/jsref_obj_string.asp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093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http://www.w3schools.com/jsref/jsref_obj_string.asp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48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http://www.w3schools.com/jsref/jsref_obj_string.asp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317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http://www.w3schools.com/jsref/jsref_obj_string.asp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491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http://www.w3schools.com/jsref/jsref_obj_string.asp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985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http://www.w3schools.com/jsref/jsref_obj_string.asp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44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889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http://www.w3schools.com/jsref/jsref_obj_string.asp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7680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http://www.w3schools.com/jsref/jsref_obj_string.asp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968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http://www.w3schools.com/jsref/jsref_obj_string.asp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9264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http://www.w3schools.com/jsref/jsref_obj_string.asp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6622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http://www.w3schools.com/jsref/jsref_obj_string.asp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6170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http://www.w3schools.com/jsref/jsref_obj_string.asp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497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http://www.w3schools.com/jsref/jsref_obj_string.asp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3822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http://www.w3schools.com/jsref/jsref_obj_string.asp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790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http://www.w3schools.com/jsref/jsref_obj_string.asp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820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&lt;!DOCTYPE html&gt;</a:t>
            </a:r>
          </a:p>
          <a:p>
            <a:r>
              <a:rPr lang="en-US" dirty="0" smtClean="0"/>
              <a:t>&lt;html&gt;</a:t>
            </a:r>
          </a:p>
          <a:p>
            <a:r>
              <a:rPr lang="en-US" dirty="0" smtClean="0"/>
              <a:t>&lt;body&gt;</a:t>
            </a:r>
          </a:p>
          <a:p>
            <a:endParaRPr lang="en-US" dirty="0" smtClean="0"/>
          </a:p>
          <a:p>
            <a:r>
              <a:rPr lang="en-US" dirty="0" smtClean="0"/>
              <a:t>&lt;script&gt;</a:t>
            </a:r>
          </a:p>
          <a:p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txt = "Hello World!";</a:t>
            </a:r>
          </a:p>
          <a:p>
            <a:endParaRPr lang="en-US" dirty="0" smtClean="0"/>
          </a:p>
          <a:p>
            <a:r>
              <a:rPr lang="en-US" dirty="0" err="1" smtClean="0"/>
              <a:t>document.write</a:t>
            </a:r>
            <a:r>
              <a:rPr lang="en-US" dirty="0" smtClean="0"/>
              <a:t>("The original string: " + txt);</a:t>
            </a:r>
          </a:p>
          <a:p>
            <a:endParaRPr lang="en-US" dirty="0" smtClean="0"/>
          </a:p>
          <a:p>
            <a:r>
              <a:rPr lang="en-US" dirty="0" err="1" smtClean="0"/>
              <a:t>document.write</a:t>
            </a:r>
            <a:r>
              <a:rPr lang="en-US" dirty="0" smtClean="0"/>
              <a:t>("&lt;p&gt;Big: " + </a:t>
            </a:r>
            <a:r>
              <a:rPr lang="en-US" dirty="0" err="1" smtClean="0"/>
              <a:t>txt.big</a:t>
            </a:r>
            <a:r>
              <a:rPr lang="en-US" dirty="0" smtClean="0"/>
              <a:t>() + "&lt;/p&gt;");</a:t>
            </a:r>
          </a:p>
          <a:p>
            <a:r>
              <a:rPr lang="en-US" dirty="0" err="1" smtClean="0"/>
              <a:t>document.write</a:t>
            </a:r>
            <a:r>
              <a:rPr lang="en-US" dirty="0" smtClean="0"/>
              <a:t>("&lt;p&gt;Small: " + </a:t>
            </a:r>
            <a:r>
              <a:rPr lang="en-US" dirty="0" err="1" smtClean="0"/>
              <a:t>txt.small</a:t>
            </a:r>
            <a:r>
              <a:rPr lang="en-US" dirty="0" smtClean="0"/>
              <a:t>() + "&lt;/p&gt;");</a:t>
            </a:r>
          </a:p>
          <a:p>
            <a:endParaRPr lang="en-US" dirty="0" smtClean="0"/>
          </a:p>
          <a:p>
            <a:r>
              <a:rPr lang="en-US" dirty="0" err="1" smtClean="0"/>
              <a:t>document.write</a:t>
            </a:r>
            <a:r>
              <a:rPr lang="en-US" dirty="0" smtClean="0"/>
              <a:t>("&lt;p&gt;Bold: " + </a:t>
            </a:r>
            <a:r>
              <a:rPr lang="en-US" dirty="0" err="1" smtClean="0"/>
              <a:t>txt.bold</a:t>
            </a:r>
            <a:r>
              <a:rPr lang="en-US" dirty="0" smtClean="0"/>
              <a:t>() + "&lt;/p&gt;");</a:t>
            </a:r>
          </a:p>
          <a:p>
            <a:r>
              <a:rPr lang="en-US" dirty="0" err="1" smtClean="0"/>
              <a:t>document.write</a:t>
            </a:r>
            <a:r>
              <a:rPr lang="en-US" dirty="0" smtClean="0"/>
              <a:t>("&lt;p&gt;Italic: " + </a:t>
            </a:r>
            <a:r>
              <a:rPr lang="en-US" dirty="0" err="1" smtClean="0"/>
              <a:t>txt.italics</a:t>
            </a:r>
            <a:r>
              <a:rPr lang="en-US" dirty="0" smtClean="0"/>
              <a:t>() + "&lt;/p&gt;");</a:t>
            </a:r>
          </a:p>
          <a:p>
            <a:endParaRPr lang="en-US" dirty="0" smtClean="0"/>
          </a:p>
          <a:p>
            <a:r>
              <a:rPr lang="en-US" dirty="0" err="1" smtClean="0"/>
              <a:t>document.write</a:t>
            </a:r>
            <a:r>
              <a:rPr lang="en-US" dirty="0" smtClean="0"/>
              <a:t>("&lt;p&gt;Fixed: " + </a:t>
            </a:r>
            <a:r>
              <a:rPr lang="en-US" dirty="0" err="1" smtClean="0"/>
              <a:t>txt.fixed</a:t>
            </a:r>
            <a:r>
              <a:rPr lang="en-US" dirty="0" smtClean="0"/>
              <a:t>() + "&lt;/p&gt;");</a:t>
            </a:r>
          </a:p>
          <a:p>
            <a:r>
              <a:rPr lang="en-US" dirty="0" err="1" smtClean="0"/>
              <a:t>document.write</a:t>
            </a:r>
            <a:r>
              <a:rPr lang="en-US" dirty="0" smtClean="0"/>
              <a:t>("&lt;p&gt;Strike: " + </a:t>
            </a:r>
            <a:r>
              <a:rPr lang="en-US" dirty="0" err="1" smtClean="0"/>
              <a:t>txt.strike</a:t>
            </a:r>
            <a:r>
              <a:rPr lang="en-US" dirty="0" smtClean="0"/>
              <a:t>() + "&lt;/p&gt;");</a:t>
            </a:r>
          </a:p>
          <a:p>
            <a:endParaRPr lang="en-US" dirty="0" smtClean="0"/>
          </a:p>
          <a:p>
            <a:r>
              <a:rPr lang="en-US" dirty="0" err="1" smtClean="0"/>
              <a:t>document.write</a:t>
            </a:r>
            <a:r>
              <a:rPr lang="en-US" dirty="0" smtClean="0"/>
              <a:t>("&lt;p&gt;</a:t>
            </a:r>
            <a:r>
              <a:rPr lang="en-US" dirty="0" err="1" smtClean="0"/>
              <a:t>Fontcolor</a:t>
            </a:r>
            <a:r>
              <a:rPr lang="en-US" dirty="0" smtClean="0"/>
              <a:t>: " + </a:t>
            </a:r>
            <a:r>
              <a:rPr lang="en-US" dirty="0" err="1" smtClean="0"/>
              <a:t>txt.fontcolor</a:t>
            </a:r>
            <a:r>
              <a:rPr lang="en-US" dirty="0" smtClean="0"/>
              <a:t>("green") + "&lt;/p&gt;");</a:t>
            </a:r>
          </a:p>
          <a:p>
            <a:r>
              <a:rPr lang="en-US" dirty="0" err="1" smtClean="0"/>
              <a:t>document.write</a:t>
            </a:r>
            <a:r>
              <a:rPr lang="en-US" dirty="0" smtClean="0"/>
              <a:t>("&lt;p&gt;</a:t>
            </a:r>
            <a:r>
              <a:rPr lang="en-US" dirty="0" err="1" smtClean="0"/>
              <a:t>Fontsize</a:t>
            </a:r>
            <a:r>
              <a:rPr lang="en-US" dirty="0" smtClean="0"/>
              <a:t>: " + </a:t>
            </a:r>
            <a:r>
              <a:rPr lang="en-US" dirty="0" err="1" smtClean="0"/>
              <a:t>txt.fontsize</a:t>
            </a:r>
            <a:r>
              <a:rPr lang="en-US" dirty="0" smtClean="0"/>
              <a:t>(6) + "&lt;/p&gt;");</a:t>
            </a:r>
          </a:p>
          <a:p>
            <a:endParaRPr lang="en-US" dirty="0" smtClean="0"/>
          </a:p>
          <a:p>
            <a:r>
              <a:rPr lang="en-US" dirty="0" err="1" smtClean="0"/>
              <a:t>document.write</a:t>
            </a:r>
            <a:r>
              <a:rPr lang="en-US" dirty="0" smtClean="0"/>
              <a:t>("&lt;p&gt;Subscript: " + </a:t>
            </a:r>
            <a:r>
              <a:rPr lang="en-US" dirty="0" err="1" smtClean="0"/>
              <a:t>txt.sub</a:t>
            </a:r>
            <a:r>
              <a:rPr lang="en-US" dirty="0" smtClean="0"/>
              <a:t>() + "&lt;/p&gt;");</a:t>
            </a:r>
          </a:p>
          <a:p>
            <a:r>
              <a:rPr lang="en-US" dirty="0" err="1" smtClean="0"/>
              <a:t>document.write</a:t>
            </a:r>
            <a:r>
              <a:rPr lang="en-US" dirty="0" smtClean="0"/>
              <a:t>("&lt;p&gt;Superscript: " + </a:t>
            </a:r>
            <a:r>
              <a:rPr lang="en-US" dirty="0" err="1" smtClean="0"/>
              <a:t>txt.sup</a:t>
            </a:r>
            <a:r>
              <a:rPr lang="en-US" dirty="0" smtClean="0"/>
              <a:t>() + "&lt;/p&gt;");</a:t>
            </a:r>
          </a:p>
          <a:p>
            <a:endParaRPr lang="en-US" dirty="0" smtClean="0"/>
          </a:p>
          <a:p>
            <a:r>
              <a:rPr lang="en-US" dirty="0" err="1" smtClean="0"/>
              <a:t>document.write</a:t>
            </a:r>
            <a:r>
              <a:rPr lang="en-US" dirty="0" smtClean="0"/>
              <a:t>("&lt;p&gt;Link: " + </a:t>
            </a:r>
            <a:r>
              <a:rPr lang="en-US" dirty="0" err="1" smtClean="0"/>
              <a:t>txt.link</a:t>
            </a:r>
            <a:r>
              <a:rPr lang="en-US" dirty="0" smtClean="0"/>
              <a:t>("http://www.w3schools.com") + "&lt;/p&gt;");</a:t>
            </a:r>
          </a:p>
          <a:p>
            <a:endParaRPr lang="en-US" dirty="0" smtClean="0"/>
          </a:p>
          <a:p>
            <a:r>
              <a:rPr lang="en-US" dirty="0" err="1" smtClean="0"/>
              <a:t>document.write</a:t>
            </a:r>
            <a:r>
              <a:rPr lang="en-US" dirty="0" smtClean="0"/>
              <a:t>("&lt;p&gt;Blink: " + </a:t>
            </a:r>
            <a:r>
              <a:rPr lang="en-US" dirty="0" err="1" smtClean="0"/>
              <a:t>txt.blink</a:t>
            </a:r>
            <a:r>
              <a:rPr lang="en-US" dirty="0" smtClean="0"/>
              <a:t>() + " (does not work in IE, Chrome, Firefox or Safari)&lt;/p&gt;");</a:t>
            </a:r>
          </a:p>
          <a:p>
            <a:endParaRPr lang="en-US" dirty="0" smtClean="0"/>
          </a:p>
          <a:p>
            <a:r>
              <a:rPr lang="en-US" dirty="0" smtClean="0"/>
              <a:t>&lt;/script&gt;</a:t>
            </a:r>
          </a:p>
          <a:p>
            <a:endParaRPr lang="en-US" dirty="0" smtClean="0"/>
          </a:p>
          <a:p>
            <a:r>
              <a:rPr lang="en-US" dirty="0" smtClean="0"/>
              <a:t>&lt;/body&gt;</a:t>
            </a:r>
          </a:p>
          <a:p>
            <a:r>
              <a:rPr lang="en-US" dirty="0" smtClean="0"/>
              <a:t>&lt;/html&gt;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60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268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526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61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714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53304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695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5277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53870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469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8225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28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545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473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053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931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8196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0815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7203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615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367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919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28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802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4187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1709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2178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2402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8342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42990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978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6954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200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794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279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9638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086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010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394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7465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3298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5941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4703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381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32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http://www.w3schools.com/js/js_array_methods.asp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9299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5777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5337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9091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0997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07615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http://www.w3schools.com/js/js_dates.asp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7457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http://www.w3schools.com/js/js_dates.asp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0882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&lt;!DOCTYPE html&gt;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&lt;html&gt;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&lt;body&gt;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&lt;p&gt;Please input a number between 5 and 10:&lt;/p&gt;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&lt;input id="demo" type="number" min="5" max="10" step="1"&gt;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&lt;button type="button" </a:t>
            </a:r>
            <a:r>
              <a:rPr lang="en-US" dirty="0" err="1" smtClean="0">
                <a:effectLst/>
              </a:rPr>
              <a:t>onclick</a:t>
            </a:r>
            <a:r>
              <a:rPr lang="en-US" dirty="0" smtClean="0">
                <a:effectLst/>
              </a:rPr>
              <a:t>="</a:t>
            </a:r>
            <a:r>
              <a:rPr lang="en-US" dirty="0" err="1" smtClean="0">
                <a:effectLst/>
              </a:rPr>
              <a:t>myFunction</a:t>
            </a:r>
            <a:r>
              <a:rPr lang="en-US" dirty="0" smtClean="0">
                <a:effectLst/>
              </a:rPr>
              <a:t>()"&gt;Test Input&lt;/button&gt;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&lt;p id="message"&gt;&lt;/p&gt;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&lt;script&gt;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function </a:t>
            </a:r>
            <a:r>
              <a:rPr lang="en-US" dirty="0" err="1" smtClean="0">
                <a:effectLst/>
              </a:rPr>
              <a:t>myFunction</a:t>
            </a:r>
            <a:r>
              <a:rPr lang="en-US" dirty="0" smtClean="0">
                <a:effectLst/>
              </a:rPr>
              <a:t>() {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</a:t>
            </a:r>
            <a:r>
              <a:rPr lang="en-US" dirty="0" err="1" smtClean="0">
                <a:effectLst/>
              </a:rPr>
              <a:t>var</a:t>
            </a:r>
            <a:r>
              <a:rPr lang="en-US" dirty="0" smtClean="0">
                <a:effectLst/>
              </a:rPr>
              <a:t> message, x;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message = </a:t>
            </a:r>
            <a:r>
              <a:rPr lang="en-US" dirty="0" err="1" smtClean="0">
                <a:effectLst/>
              </a:rPr>
              <a:t>document.getElementById</a:t>
            </a:r>
            <a:r>
              <a:rPr lang="en-US" dirty="0" smtClean="0">
                <a:effectLst/>
              </a:rPr>
              <a:t>("message");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</a:t>
            </a:r>
            <a:r>
              <a:rPr lang="en-US" dirty="0" err="1" smtClean="0">
                <a:effectLst/>
              </a:rPr>
              <a:t>message.innerHTML</a:t>
            </a:r>
            <a:r>
              <a:rPr lang="en-US" dirty="0" smtClean="0">
                <a:effectLst/>
              </a:rPr>
              <a:t> = "";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x = </a:t>
            </a:r>
            <a:r>
              <a:rPr lang="en-US" dirty="0" err="1" smtClean="0">
                <a:effectLst/>
              </a:rPr>
              <a:t>document.getElementById</a:t>
            </a:r>
            <a:r>
              <a:rPr lang="en-US" dirty="0" smtClean="0">
                <a:effectLst/>
              </a:rPr>
              <a:t>("demo").value;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try { 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if(x == "") throw "empty";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if(</a:t>
            </a:r>
            <a:r>
              <a:rPr lang="en-US" dirty="0" err="1" smtClean="0">
                <a:effectLst/>
              </a:rPr>
              <a:t>isNaN</a:t>
            </a:r>
            <a:r>
              <a:rPr lang="en-US" dirty="0" smtClean="0">
                <a:effectLst/>
              </a:rPr>
              <a:t>(x)) throw "not a number";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x == Number(x);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if(x &lt; 5) throw "too low";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if(x &gt; 10) throw "too high";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}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catch(err) {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</a:t>
            </a:r>
            <a:r>
              <a:rPr lang="en-US" dirty="0" err="1" smtClean="0">
                <a:effectLst/>
              </a:rPr>
              <a:t>message.innerHTML</a:t>
            </a:r>
            <a:r>
              <a:rPr lang="en-US" dirty="0" smtClean="0">
                <a:effectLst/>
              </a:rPr>
              <a:t> = "Input is " + err;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}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}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&lt;/script&gt;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&lt;/body&gt;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&lt;/html&gt;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6933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&lt;!DOCTYPE html&gt;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&lt;html&gt;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&lt;body&gt;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&lt;p&gt;Please input a number between 5 and 10:&lt;/p&gt;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&lt;input id="demo" type="number" min="5" max="10" step="1"&gt;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&lt;button type="button" </a:t>
            </a:r>
            <a:r>
              <a:rPr lang="en-US" dirty="0" err="1" smtClean="0">
                <a:effectLst/>
              </a:rPr>
              <a:t>onclick</a:t>
            </a:r>
            <a:r>
              <a:rPr lang="en-US" dirty="0" smtClean="0">
                <a:effectLst/>
              </a:rPr>
              <a:t>="</a:t>
            </a:r>
            <a:r>
              <a:rPr lang="en-US" dirty="0" err="1" smtClean="0">
                <a:effectLst/>
              </a:rPr>
              <a:t>myFunction</a:t>
            </a:r>
            <a:r>
              <a:rPr lang="en-US" dirty="0" smtClean="0">
                <a:effectLst/>
              </a:rPr>
              <a:t>()"&gt;Test Input&lt;/button&gt;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&lt;p id="message"&gt;&lt;/p&gt;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&lt;script&gt;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function </a:t>
            </a:r>
            <a:r>
              <a:rPr lang="en-US" dirty="0" err="1" smtClean="0">
                <a:effectLst/>
              </a:rPr>
              <a:t>myFunction</a:t>
            </a:r>
            <a:r>
              <a:rPr lang="en-US" dirty="0" smtClean="0">
                <a:effectLst/>
              </a:rPr>
              <a:t>() {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</a:t>
            </a:r>
            <a:r>
              <a:rPr lang="en-US" dirty="0" err="1" smtClean="0">
                <a:effectLst/>
              </a:rPr>
              <a:t>var</a:t>
            </a:r>
            <a:r>
              <a:rPr lang="en-US" dirty="0" smtClean="0">
                <a:effectLst/>
              </a:rPr>
              <a:t> message, x;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message = </a:t>
            </a:r>
            <a:r>
              <a:rPr lang="en-US" dirty="0" err="1" smtClean="0">
                <a:effectLst/>
              </a:rPr>
              <a:t>document.getElementById</a:t>
            </a:r>
            <a:r>
              <a:rPr lang="en-US" dirty="0" smtClean="0">
                <a:effectLst/>
              </a:rPr>
              <a:t>("message");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</a:t>
            </a:r>
            <a:r>
              <a:rPr lang="en-US" dirty="0" err="1" smtClean="0">
                <a:effectLst/>
              </a:rPr>
              <a:t>message.innerHTML</a:t>
            </a:r>
            <a:r>
              <a:rPr lang="en-US" dirty="0" smtClean="0">
                <a:effectLst/>
              </a:rPr>
              <a:t> = "";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x = </a:t>
            </a:r>
            <a:r>
              <a:rPr lang="en-US" dirty="0" err="1" smtClean="0">
                <a:effectLst/>
              </a:rPr>
              <a:t>document.getElementById</a:t>
            </a:r>
            <a:r>
              <a:rPr lang="en-US" dirty="0" smtClean="0">
                <a:effectLst/>
              </a:rPr>
              <a:t>("demo").value;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try { 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if(x == "") throw "empty";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if(</a:t>
            </a:r>
            <a:r>
              <a:rPr lang="en-US" dirty="0" err="1" smtClean="0">
                <a:effectLst/>
              </a:rPr>
              <a:t>isNaN</a:t>
            </a:r>
            <a:r>
              <a:rPr lang="en-US" dirty="0" smtClean="0">
                <a:effectLst/>
              </a:rPr>
              <a:t>(x)) throw "not a number";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x == Number(x);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if(x &lt; 5) throw "too low";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if(x &gt; 10) throw "too high";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}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catch(err) {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</a:t>
            </a:r>
            <a:r>
              <a:rPr lang="en-US" dirty="0" err="1" smtClean="0">
                <a:effectLst/>
              </a:rPr>
              <a:t>message.innerHTML</a:t>
            </a:r>
            <a:r>
              <a:rPr lang="en-US" dirty="0" smtClean="0">
                <a:effectLst/>
              </a:rPr>
              <a:t> = "Input is " + err;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}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}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&lt;/script&gt;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&lt;/body&gt;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&lt;/html&gt;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4564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effectLst/>
              </a:rPr>
              <a:t>&lt;!DOCTYPE html&gt;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&lt;html&gt;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&lt;body&gt;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&lt;p&gt;Please input a number between 5 and 10:&lt;/p&gt;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&lt;input id="demo" type="number" min="5" max="10" step="1"&gt;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&lt;button type="button" </a:t>
            </a:r>
            <a:r>
              <a:rPr lang="en-US" dirty="0" err="1" smtClean="0">
                <a:effectLst/>
              </a:rPr>
              <a:t>onclick</a:t>
            </a:r>
            <a:r>
              <a:rPr lang="en-US" dirty="0" smtClean="0">
                <a:effectLst/>
              </a:rPr>
              <a:t>="</a:t>
            </a:r>
            <a:r>
              <a:rPr lang="en-US" dirty="0" err="1" smtClean="0">
                <a:effectLst/>
              </a:rPr>
              <a:t>myFunction</a:t>
            </a:r>
            <a:r>
              <a:rPr lang="en-US" dirty="0" smtClean="0">
                <a:effectLst/>
              </a:rPr>
              <a:t>()"&gt;Test Input&lt;/button&gt;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&lt;p id="message"&gt;&lt;/p&gt;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&lt;script&gt;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function </a:t>
            </a:r>
            <a:r>
              <a:rPr lang="en-US" dirty="0" err="1" smtClean="0">
                <a:effectLst/>
              </a:rPr>
              <a:t>myFunction</a:t>
            </a:r>
            <a:r>
              <a:rPr lang="en-US" dirty="0" smtClean="0">
                <a:effectLst/>
              </a:rPr>
              <a:t>() {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</a:t>
            </a:r>
            <a:r>
              <a:rPr lang="en-US" dirty="0" err="1" smtClean="0">
                <a:effectLst/>
              </a:rPr>
              <a:t>var</a:t>
            </a:r>
            <a:r>
              <a:rPr lang="en-US" dirty="0" smtClean="0">
                <a:effectLst/>
              </a:rPr>
              <a:t> message, x;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message = </a:t>
            </a:r>
            <a:r>
              <a:rPr lang="en-US" dirty="0" err="1" smtClean="0">
                <a:effectLst/>
              </a:rPr>
              <a:t>document.getElementById</a:t>
            </a:r>
            <a:r>
              <a:rPr lang="en-US" dirty="0" smtClean="0">
                <a:effectLst/>
              </a:rPr>
              <a:t>("message");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</a:t>
            </a:r>
            <a:r>
              <a:rPr lang="en-US" dirty="0" err="1" smtClean="0">
                <a:effectLst/>
              </a:rPr>
              <a:t>message.innerHTML</a:t>
            </a:r>
            <a:r>
              <a:rPr lang="en-US" dirty="0" smtClean="0">
                <a:effectLst/>
              </a:rPr>
              <a:t> = "";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x = </a:t>
            </a:r>
            <a:r>
              <a:rPr lang="en-US" dirty="0" err="1" smtClean="0">
                <a:effectLst/>
              </a:rPr>
              <a:t>document.getElementById</a:t>
            </a:r>
            <a:r>
              <a:rPr lang="en-US" dirty="0" smtClean="0">
                <a:effectLst/>
              </a:rPr>
              <a:t>("demo").value;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try { 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if(x == "") throw "empty";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if(</a:t>
            </a:r>
            <a:r>
              <a:rPr lang="en-US" dirty="0" err="1" smtClean="0">
                <a:effectLst/>
              </a:rPr>
              <a:t>isNaN</a:t>
            </a:r>
            <a:r>
              <a:rPr lang="en-US" dirty="0" smtClean="0">
                <a:effectLst/>
              </a:rPr>
              <a:t>(x)) throw "not a number";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x == Number(x);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if(x &lt; 5) throw "too low";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if(x &gt; 10) throw "too high";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}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catch(err) {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     </a:t>
            </a:r>
            <a:r>
              <a:rPr lang="en-US" dirty="0" err="1" smtClean="0">
                <a:effectLst/>
              </a:rPr>
              <a:t>message.innerHTML</a:t>
            </a:r>
            <a:r>
              <a:rPr lang="en-US" dirty="0" smtClean="0">
                <a:effectLst/>
              </a:rPr>
              <a:t> = "Input is " + err;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    }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}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&lt;/script&gt;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/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&lt;/body&gt;</a:t>
            </a:r>
            <a:br>
              <a:rPr lang="en-US" dirty="0" smtClean="0">
                <a:effectLst/>
              </a:rPr>
            </a:br>
            <a:r>
              <a:rPr lang="en-US" dirty="0" smtClean="0">
                <a:effectLst/>
              </a:rPr>
              <a:t>&lt;/html&gt;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0F3FC9-7413-4B81-AEB3-1EE2784E6AC5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58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5486400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22516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Textbook</a:t>
            </a:r>
            <a:r>
              <a:rPr lang="en-US" sz="1200" baseline="0" dirty="0" smtClean="0">
                <a:solidFill>
                  <a:schemeClr val="bg1"/>
                </a:solidFill>
                <a:latin typeface="+mj-lt"/>
              </a:rPr>
              <a:t> to be published by </a:t>
            </a:r>
            <a:r>
              <a:rPr lang="en-US" sz="1200" dirty="0" smtClean="0">
                <a:solidFill>
                  <a:schemeClr val="bg1"/>
                </a:solidFill>
                <a:latin typeface="+mj-lt"/>
              </a:rPr>
              <a:t>Pearson Ed in early 2014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http://www.funwebdev.com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486400" y="645300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© 2015 Pearson</a:t>
            </a:r>
          </a:p>
          <a:p>
            <a:pPr algn="r"/>
            <a:r>
              <a: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http://www.funwebdev.com</a:t>
            </a:r>
            <a:endParaRPr lang="en-US" sz="12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9/5/18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50" r:id="rId13"/>
    <p:sldLayoutId id="2147483660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jsref/default.asp" TargetMode="Externa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155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w3schools.com/jsref/jsref_regexp_nfollow.asp" TargetMode="External"/><Relationship Id="rId12" Type="http://schemas.openxmlformats.org/officeDocument/2006/relationships/hyperlink" Target="http://www.w3schools.com/jsref/jsref_regexp_nfollow_not.asp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www.w3schools.com/jsref/jsref_regexp_onemore.asp" TargetMode="External"/><Relationship Id="rId4" Type="http://schemas.openxmlformats.org/officeDocument/2006/relationships/hyperlink" Target="http://www.w3schools.com/jsref/jsref_regexp_zeromore.asp" TargetMode="External"/><Relationship Id="rId5" Type="http://schemas.openxmlformats.org/officeDocument/2006/relationships/hyperlink" Target="http://www.w3schools.com/jsref/jsref_regexp_zeroone.asp" TargetMode="External"/><Relationship Id="rId6" Type="http://schemas.openxmlformats.org/officeDocument/2006/relationships/hyperlink" Target="http://www.w3schools.com/jsref/jsref_regexp_nx.asp" TargetMode="External"/><Relationship Id="rId7" Type="http://schemas.openxmlformats.org/officeDocument/2006/relationships/hyperlink" Target="http://www.w3schools.com/jsref/jsref_regexp_nxy.asp" TargetMode="External"/><Relationship Id="rId8" Type="http://schemas.openxmlformats.org/officeDocument/2006/relationships/hyperlink" Target="http://www.w3schools.com/jsref/jsref_regexp_nxcomma.asp" TargetMode="External"/><Relationship Id="rId9" Type="http://schemas.openxmlformats.org/officeDocument/2006/relationships/hyperlink" Target="http://www.w3schools.com/jsref/jsref_regexp_ndollar.asp" TargetMode="External"/><Relationship Id="rId10" Type="http://schemas.openxmlformats.org/officeDocument/2006/relationships/hyperlink" Target="http://www.w3schools.com/jsref/jsref_regexp_ncaret.asp" TargetMode="Externa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schools.com/jsref/jsref_regexp_constructor.asp" TargetMode="External"/><Relationship Id="rId4" Type="http://schemas.openxmlformats.org/officeDocument/2006/relationships/hyperlink" Target="http://www.w3schools.com/jsref/jsref_regexp_global.asp" TargetMode="External"/><Relationship Id="rId5" Type="http://schemas.openxmlformats.org/officeDocument/2006/relationships/hyperlink" Target="http://www.w3schools.com/jsref/jsref_regexp_ignorecase.asp" TargetMode="External"/><Relationship Id="rId6" Type="http://schemas.openxmlformats.org/officeDocument/2006/relationships/hyperlink" Target="http://www.w3schools.com/jsref/jsref_regexp_lastindex.asp" TargetMode="External"/><Relationship Id="rId7" Type="http://schemas.openxmlformats.org/officeDocument/2006/relationships/hyperlink" Target="http://www.w3schools.com/jsref/jsref_regexp_multiline.asp" TargetMode="External"/><Relationship Id="rId8" Type="http://schemas.openxmlformats.org/officeDocument/2006/relationships/hyperlink" Target="http://www.w3schools.com/jsref/jsref_regexp_source.asp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jsref/default.asp" TargetMode="Externa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jsref/default.asp" TargetMode="Externa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jsref/default.asp" TargetMode="External"/><Relationship Id="rId3" Type="http://schemas.openxmlformats.org/officeDocument/2006/relationships/image" Target="../media/image7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jsref/default.asp" TargetMode="Externa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jsref/default.asp" TargetMode="Externa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31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2.emf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jsref/default.asp" TargetMode="External"/><Relationship Id="rId3" Type="http://schemas.openxmlformats.org/officeDocument/2006/relationships/image" Target="../media/image9.pn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3.gif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jsref/default.asp" TargetMode="Externa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34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35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6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37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38.pn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39.pn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jsref/default.asp" TargetMode="Externa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238.xml.rels><?xml version="1.0" encoding="UTF-8" standalone="yes"?>
<Relationships xmlns="http://schemas.openxmlformats.org/package/2006/relationships"><Relationship Id="rId11" Type="http://schemas.openxmlformats.org/officeDocument/2006/relationships/hyperlink" Target="http://www.w3schools.com/js/tryit.asp?filename=tryjs_doc_scripts" TargetMode="External"/><Relationship Id="rId12" Type="http://schemas.openxmlformats.org/officeDocument/2006/relationships/hyperlink" Target="http://www.w3schools.com/js/tryit.asp?filename=tryjs_doc_title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hyperlink" Target="http://www.w3schools.com/js/tryit.asp?filename=tryjs_doc_anchors" TargetMode="External"/><Relationship Id="rId4" Type="http://schemas.openxmlformats.org/officeDocument/2006/relationships/hyperlink" Target="http://www.w3schools.com/js/tryit.asp?filename=tryjs_doc_body" TargetMode="External"/><Relationship Id="rId5" Type="http://schemas.openxmlformats.org/officeDocument/2006/relationships/hyperlink" Target="http://www.w3schools.com/js/tryit.asp?filename=tryjs_doc_element" TargetMode="External"/><Relationship Id="rId6" Type="http://schemas.openxmlformats.org/officeDocument/2006/relationships/hyperlink" Target="http://www.w3schools.com/js/tryit.asp?filename=tryjs_doc_embeds" TargetMode="External"/><Relationship Id="rId7" Type="http://schemas.openxmlformats.org/officeDocument/2006/relationships/hyperlink" Target="http://www.w3schools.com/js/tryit.asp?filename=tryjs_doc_forms" TargetMode="External"/><Relationship Id="rId8" Type="http://schemas.openxmlformats.org/officeDocument/2006/relationships/hyperlink" Target="http://www.w3schools.com/js/tryit.asp?filename=tryjs_doc_head" TargetMode="External"/><Relationship Id="rId9" Type="http://schemas.openxmlformats.org/officeDocument/2006/relationships/hyperlink" Target="http://www.w3schools.com/js/tryit.asp?filename=tryjs_doc_images" TargetMode="External"/><Relationship Id="rId10" Type="http://schemas.openxmlformats.org/officeDocument/2006/relationships/hyperlink" Target="http://www.w3schools.com/js/tryit.asp?filename=tryjs_doc_links" TargetMode="Externa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jsref/default.asp" TargetMode="External"/><Relationship Id="rId3" Type="http://schemas.openxmlformats.org/officeDocument/2006/relationships/image" Target="../media/image11.png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40.pn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41.png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42.png"/></Relationships>
</file>

<file path=ppt/slides/_rels/slide249.xml.rels><?xml version="1.0" encoding="UTF-8" standalone="yes"?>
<Relationships xmlns="http://schemas.openxmlformats.org/package/2006/relationships"><Relationship Id="rId142" Type="http://schemas.openxmlformats.org/officeDocument/2006/relationships/hyperlink" Target="http://www.w3schools.com/jsref/prop_style_textalignlast.asp" TargetMode="External"/><Relationship Id="rId143" Type="http://schemas.openxmlformats.org/officeDocument/2006/relationships/hyperlink" Target="http://www.w3schools.com/jsref/prop_style_textdecoration.asp" TargetMode="External"/><Relationship Id="rId144" Type="http://schemas.openxmlformats.org/officeDocument/2006/relationships/hyperlink" Target="http://www.w3schools.com/jsref/prop_style_textdecorationcolor.asp" TargetMode="External"/><Relationship Id="rId145" Type="http://schemas.openxmlformats.org/officeDocument/2006/relationships/hyperlink" Target="http://www.w3schools.com/jsref/prop_style_textdecorationline.asp" TargetMode="External"/><Relationship Id="rId146" Type="http://schemas.openxmlformats.org/officeDocument/2006/relationships/hyperlink" Target="http://www.w3schools.com/jsref/prop_style_textdecorationstyle.asp" TargetMode="External"/><Relationship Id="rId147" Type="http://schemas.openxmlformats.org/officeDocument/2006/relationships/hyperlink" Target="http://www.w3schools.com/jsref/prop_style_textindent.asp" TargetMode="External"/><Relationship Id="rId148" Type="http://schemas.openxmlformats.org/officeDocument/2006/relationships/hyperlink" Target="http://www.w3schools.com/jsref/prop_style_textoverflow.asp" TargetMode="External"/><Relationship Id="rId149" Type="http://schemas.openxmlformats.org/officeDocument/2006/relationships/hyperlink" Target="http://www.w3schools.com/jsref/prop_style_textshadow.asp" TargetMode="External"/><Relationship Id="rId40" Type="http://schemas.openxmlformats.org/officeDocument/2006/relationships/hyperlink" Target="http://www.w3schools.com/jsref/prop_style_borderleft.asp" TargetMode="External"/><Relationship Id="rId41" Type="http://schemas.openxmlformats.org/officeDocument/2006/relationships/hyperlink" Target="http://www.w3schools.com/jsref/prop_style_borderleftcolor.asp" TargetMode="External"/><Relationship Id="rId42" Type="http://schemas.openxmlformats.org/officeDocument/2006/relationships/hyperlink" Target="http://www.w3schools.com/jsref/prop_style_borderleftstyle.asp" TargetMode="External"/><Relationship Id="rId43" Type="http://schemas.openxmlformats.org/officeDocument/2006/relationships/hyperlink" Target="http://www.w3schools.com/jsref/prop_style_borderleftwidth.asp" TargetMode="External"/><Relationship Id="rId44" Type="http://schemas.openxmlformats.org/officeDocument/2006/relationships/hyperlink" Target="http://www.w3schools.com/jsref/prop_style_borderradius.asp" TargetMode="External"/><Relationship Id="rId45" Type="http://schemas.openxmlformats.org/officeDocument/2006/relationships/hyperlink" Target="http://www.w3schools.com/jsref/prop_style_borderright.asp" TargetMode="External"/><Relationship Id="rId46" Type="http://schemas.openxmlformats.org/officeDocument/2006/relationships/hyperlink" Target="http://www.w3schools.com/jsref/prop_style_borderrightcolor.asp" TargetMode="External"/><Relationship Id="rId47" Type="http://schemas.openxmlformats.org/officeDocument/2006/relationships/hyperlink" Target="http://www.w3schools.com/jsref/prop_style_borderrightstyle.asp" TargetMode="External"/><Relationship Id="rId48" Type="http://schemas.openxmlformats.org/officeDocument/2006/relationships/hyperlink" Target="http://www.w3schools.com/jsref/prop_style_borderrightwidth.asp" TargetMode="External"/><Relationship Id="rId49" Type="http://schemas.openxmlformats.org/officeDocument/2006/relationships/hyperlink" Target="http://www.w3schools.com/jsref/prop_style_borderspacing.asp" TargetMode="External"/><Relationship Id="rId80" Type="http://schemas.openxmlformats.org/officeDocument/2006/relationships/hyperlink" Target="http://www.w3schools.com/jsref/prop_style_emptycells.asp" TargetMode="External"/><Relationship Id="rId81" Type="http://schemas.openxmlformats.org/officeDocument/2006/relationships/hyperlink" Target="http://www.w3schools.com/jsref/prop_style_flex.asp" TargetMode="External"/><Relationship Id="rId82" Type="http://schemas.openxmlformats.org/officeDocument/2006/relationships/hyperlink" Target="http://www.w3schools.com/jsref/prop_style_flexbasis.asp" TargetMode="External"/><Relationship Id="rId83" Type="http://schemas.openxmlformats.org/officeDocument/2006/relationships/hyperlink" Target="http://www.w3schools.com/jsref/prop_style_flexdirection.asp" TargetMode="External"/><Relationship Id="rId84" Type="http://schemas.openxmlformats.org/officeDocument/2006/relationships/hyperlink" Target="http://www.w3schools.com/jsref/prop_style_flexflow.asp" TargetMode="External"/><Relationship Id="rId85" Type="http://schemas.openxmlformats.org/officeDocument/2006/relationships/hyperlink" Target="http://www.w3schools.com/jsref/prop_style_flexgrow.asp" TargetMode="External"/><Relationship Id="rId86" Type="http://schemas.openxmlformats.org/officeDocument/2006/relationships/hyperlink" Target="http://www.w3schools.com/jsref/prop_style_flexshrink.asp" TargetMode="External"/><Relationship Id="rId87" Type="http://schemas.openxmlformats.org/officeDocument/2006/relationships/hyperlink" Target="http://www.w3schools.com/jsref/prop_style_flexwrap.asp" TargetMode="External"/><Relationship Id="rId88" Type="http://schemas.openxmlformats.org/officeDocument/2006/relationships/hyperlink" Target="http://www.w3schools.com/jsref/prop_style_cssfloat.asp" TargetMode="External"/><Relationship Id="rId89" Type="http://schemas.openxmlformats.org/officeDocument/2006/relationships/hyperlink" Target="http://www.w3schools.com/jsref/prop_style_font.asp" TargetMode="External"/><Relationship Id="rId110" Type="http://schemas.openxmlformats.org/officeDocument/2006/relationships/hyperlink" Target="http://www.w3schools.com/jsref/prop_style_maxheight.asp" TargetMode="External"/><Relationship Id="rId111" Type="http://schemas.openxmlformats.org/officeDocument/2006/relationships/hyperlink" Target="http://www.w3schools.com/jsref/prop_style_maxwidth.asp" TargetMode="External"/><Relationship Id="rId112" Type="http://schemas.openxmlformats.org/officeDocument/2006/relationships/hyperlink" Target="http://www.w3schools.com/jsref/prop_style_minheight.asp" TargetMode="External"/><Relationship Id="rId113" Type="http://schemas.openxmlformats.org/officeDocument/2006/relationships/hyperlink" Target="http://www.w3schools.com/jsref/prop_style_minwidth.asp" TargetMode="External"/><Relationship Id="rId114" Type="http://schemas.openxmlformats.org/officeDocument/2006/relationships/hyperlink" Target="http://www.w3schools.com/jsref/prop_style_opacity.asp" TargetMode="External"/><Relationship Id="rId115" Type="http://schemas.openxmlformats.org/officeDocument/2006/relationships/hyperlink" Target="http://www.w3schools.com/jsref/prop_style_order.asp" TargetMode="External"/><Relationship Id="rId116" Type="http://schemas.openxmlformats.org/officeDocument/2006/relationships/hyperlink" Target="http://www.w3schools.com/jsref/prop_style_orphans.asp" TargetMode="External"/><Relationship Id="rId117" Type="http://schemas.openxmlformats.org/officeDocument/2006/relationships/hyperlink" Target="http://www.w3schools.com/jsref/prop_style_outline.asp" TargetMode="External"/><Relationship Id="rId118" Type="http://schemas.openxmlformats.org/officeDocument/2006/relationships/hyperlink" Target="http://www.w3schools.com/jsref/prop_style_outlinecolor.asp" TargetMode="External"/><Relationship Id="rId119" Type="http://schemas.openxmlformats.org/officeDocument/2006/relationships/hyperlink" Target="http://www.w3schools.com/jsref/prop_style_outlineoffset.asp" TargetMode="External"/><Relationship Id="rId150" Type="http://schemas.openxmlformats.org/officeDocument/2006/relationships/hyperlink" Target="http://www.w3schools.com/jsref/prop_style_texttransform.asp" TargetMode="External"/><Relationship Id="rId151" Type="http://schemas.openxmlformats.org/officeDocument/2006/relationships/hyperlink" Target="http://www.w3schools.com/jsref/prop_style_top.asp" TargetMode="External"/><Relationship Id="rId152" Type="http://schemas.openxmlformats.org/officeDocument/2006/relationships/hyperlink" Target="http://www.w3schools.com/jsref/prop_style_transform.asp" TargetMode="External"/><Relationship Id="rId10" Type="http://schemas.openxmlformats.org/officeDocument/2006/relationships/hyperlink" Target="http://www.w3schools.com/jsref/prop_style_animationfillmode.asp" TargetMode="External"/><Relationship Id="rId11" Type="http://schemas.openxmlformats.org/officeDocument/2006/relationships/hyperlink" Target="http://www.w3schools.com/jsref/prop_style_animationiterationcount.asp" TargetMode="External"/><Relationship Id="rId12" Type="http://schemas.openxmlformats.org/officeDocument/2006/relationships/hyperlink" Target="http://www.w3schools.com/jsref/prop_style_animationname.asp" TargetMode="External"/><Relationship Id="rId13" Type="http://schemas.openxmlformats.org/officeDocument/2006/relationships/hyperlink" Target="http://www.w3schools.com/jsref/prop_style_animationtimingfunction.asp" TargetMode="External"/><Relationship Id="rId14" Type="http://schemas.openxmlformats.org/officeDocument/2006/relationships/hyperlink" Target="http://www.w3schools.com/jsref/prop_style_animationplaystate.asp" TargetMode="External"/><Relationship Id="rId15" Type="http://schemas.openxmlformats.org/officeDocument/2006/relationships/hyperlink" Target="http://www.w3schools.com/jsref/prop_style_background.asp" TargetMode="External"/><Relationship Id="rId16" Type="http://schemas.openxmlformats.org/officeDocument/2006/relationships/hyperlink" Target="http://www.w3schools.com/jsref/prop_style_backgroundattachment.asp" TargetMode="External"/><Relationship Id="rId17" Type="http://schemas.openxmlformats.org/officeDocument/2006/relationships/hyperlink" Target="http://www.w3schools.com/jsref/prop_style_backgroundcolor.asp" TargetMode="External"/><Relationship Id="rId18" Type="http://schemas.openxmlformats.org/officeDocument/2006/relationships/hyperlink" Target="http://www.w3schools.com/jsref/prop_style_backgroundimage.asp" TargetMode="External"/><Relationship Id="rId19" Type="http://schemas.openxmlformats.org/officeDocument/2006/relationships/hyperlink" Target="http://www.w3schools.com/jsref/prop_style_backgroundposition.asp" TargetMode="External"/><Relationship Id="rId153" Type="http://schemas.openxmlformats.org/officeDocument/2006/relationships/hyperlink" Target="http://www.w3schools.com/jsref/prop_style_transformorigin.asp" TargetMode="External"/><Relationship Id="rId154" Type="http://schemas.openxmlformats.org/officeDocument/2006/relationships/hyperlink" Target="http://www.w3schools.com/jsref/prop_style_transformstyle.asp" TargetMode="External"/><Relationship Id="rId155" Type="http://schemas.openxmlformats.org/officeDocument/2006/relationships/hyperlink" Target="http://www.w3schools.com/jsref/prop_style_transition.asp" TargetMode="External"/><Relationship Id="rId156" Type="http://schemas.openxmlformats.org/officeDocument/2006/relationships/hyperlink" Target="http://www.w3schools.com/jsref/prop_style_transitionproperty.asp" TargetMode="External"/><Relationship Id="rId157" Type="http://schemas.openxmlformats.org/officeDocument/2006/relationships/hyperlink" Target="http://www.w3schools.com/jsref/prop_style_transitionduration.asp" TargetMode="External"/><Relationship Id="rId158" Type="http://schemas.openxmlformats.org/officeDocument/2006/relationships/hyperlink" Target="http://www.w3schools.com/jsref/prop_style_transitiontimingfunction.asp" TargetMode="External"/><Relationship Id="rId159" Type="http://schemas.openxmlformats.org/officeDocument/2006/relationships/hyperlink" Target="http://www.w3schools.com/jsref/prop_style_transitiondelay.asp" TargetMode="External"/><Relationship Id="rId50" Type="http://schemas.openxmlformats.org/officeDocument/2006/relationships/hyperlink" Target="http://www.w3schools.com/jsref/prop_style_borderstyle.asp" TargetMode="External"/><Relationship Id="rId51" Type="http://schemas.openxmlformats.org/officeDocument/2006/relationships/hyperlink" Target="http://www.w3schools.com/jsref/prop_style_bordertop.asp" TargetMode="External"/><Relationship Id="rId52" Type="http://schemas.openxmlformats.org/officeDocument/2006/relationships/hyperlink" Target="http://www.w3schools.com/jsref/prop_style_bordertopcolor.asp" TargetMode="External"/><Relationship Id="rId53" Type="http://schemas.openxmlformats.org/officeDocument/2006/relationships/hyperlink" Target="http://www.w3schools.com/jsref/prop_style_bordertopleftradius.asp" TargetMode="External"/><Relationship Id="rId54" Type="http://schemas.openxmlformats.org/officeDocument/2006/relationships/hyperlink" Target="http://www.w3schools.com/jsref/prop_style_bordertoprightradius.asp" TargetMode="External"/><Relationship Id="rId55" Type="http://schemas.openxmlformats.org/officeDocument/2006/relationships/hyperlink" Target="http://www.w3schools.com/jsref/prop_style_bordertopstyle.asp" TargetMode="External"/><Relationship Id="rId56" Type="http://schemas.openxmlformats.org/officeDocument/2006/relationships/hyperlink" Target="http://www.w3schools.com/jsref/prop_style_bordertopwidth.asp" TargetMode="External"/><Relationship Id="rId57" Type="http://schemas.openxmlformats.org/officeDocument/2006/relationships/hyperlink" Target="http://www.w3schools.com/jsref/prop_style_borderwidth.asp" TargetMode="External"/><Relationship Id="rId58" Type="http://schemas.openxmlformats.org/officeDocument/2006/relationships/hyperlink" Target="http://www.w3schools.com/jsref/prop_style_bottom.asp" TargetMode="External"/><Relationship Id="rId59" Type="http://schemas.openxmlformats.org/officeDocument/2006/relationships/hyperlink" Target="http://www.w3schools.com/jsref/prop_style_boxshadow.asp" TargetMode="External"/><Relationship Id="rId90" Type="http://schemas.openxmlformats.org/officeDocument/2006/relationships/hyperlink" Target="http://www.w3schools.com/jsref/prop_style_fontfamily.asp" TargetMode="External"/><Relationship Id="rId91" Type="http://schemas.openxmlformats.org/officeDocument/2006/relationships/hyperlink" Target="http://www.w3schools.com/jsref/prop_style_fontsize.asp" TargetMode="External"/><Relationship Id="rId92" Type="http://schemas.openxmlformats.org/officeDocument/2006/relationships/hyperlink" Target="http://www.w3schools.com/jsref/prop_style_fontstyle.asp" TargetMode="External"/><Relationship Id="rId93" Type="http://schemas.openxmlformats.org/officeDocument/2006/relationships/hyperlink" Target="http://www.w3schools.com/jsref/prop_style_fontvariant.asp" TargetMode="External"/><Relationship Id="rId94" Type="http://schemas.openxmlformats.org/officeDocument/2006/relationships/hyperlink" Target="http://www.w3schools.com/jsref/prop_style_fontweight.asp" TargetMode="External"/><Relationship Id="rId95" Type="http://schemas.openxmlformats.org/officeDocument/2006/relationships/hyperlink" Target="http://www.w3schools.com/jsref/prop_style_fontsizeadjust.asp" TargetMode="External"/><Relationship Id="rId96" Type="http://schemas.openxmlformats.org/officeDocument/2006/relationships/hyperlink" Target="http://www.w3schools.com/jsref/prop_style_height.asp" TargetMode="External"/><Relationship Id="rId97" Type="http://schemas.openxmlformats.org/officeDocument/2006/relationships/hyperlink" Target="http://www.w3schools.com/jsref/prop_style_justifycontent.asp" TargetMode="External"/><Relationship Id="rId98" Type="http://schemas.openxmlformats.org/officeDocument/2006/relationships/hyperlink" Target="http://www.w3schools.com/jsref/prop_style_left.asp" TargetMode="External"/><Relationship Id="rId99" Type="http://schemas.openxmlformats.org/officeDocument/2006/relationships/hyperlink" Target="http://www.w3schools.com/jsref/prop_style_letterspacing.asp" TargetMode="External"/><Relationship Id="rId120" Type="http://schemas.openxmlformats.org/officeDocument/2006/relationships/hyperlink" Target="http://www.w3schools.com/jsref/prop_style_outlinestyle.asp" TargetMode="External"/><Relationship Id="rId121" Type="http://schemas.openxmlformats.org/officeDocument/2006/relationships/hyperlink" Target="http://www.w3schools.com/jsref/prop_style_outlinewidth.asp" TargetMode="External"/><Relationship Id="rId122" Type="http://schemas.openxmlformats.org/officeDocument/2006/relationships/hyperlink" Target="http://www.w3schools.com/jsref/prop_style_overflow.asp" TargetMode="External"/><Relationship Id="rId123" Type="http://schemas.openxmlformats.org/officeDocument/2006/relationships/hyperlink" Target="http://www.w3schools.com/jsref/prop_style_overflowx.asp" TargetMode="External"/><Relationship Id="rId124" Type="http://schemas.openxmlformats.org/officeDocument/2006/relationships/hyperlink" Target="http://www.w3schools.com/jsref/prop_style_overflowy.asp" TargetMode="External"/><Relationship Id="rId125" Type="http://schemas.openxmlformats.org/officeDocument/2006/relationships/hyperlink" Target="http://www.w3schools.com/jsref/prop_style_padding.asp" TargetMode="External"/><Relationship Id="rId126" Type="http://schemas.openxmlformats.org/officeDocument/2006/relationships/hyperlink" Target="http://www.w3schools.com/jsref/prop_style_paddingbottom.asp" TargetMode="External"/><Relationship Id="rId127" Type="http://schemas.openxmlformats.org/officeDocument/2006/relationships/hyperlink" Target="http://www.w3schools.com/jsref/prop_style_paddingleft.asp" TargetMode="External"/><Relationship Id="rId128" Type="http://schemas.openxmlformats.org/officeDocument/2006/relationships/hyperlink" Target="http://www.w3schools.com/jsref/prop_style_paddingright.asp" TargetMode="External"/><Relationship Id="rId129" Type="http://schemas.openxmlformats.org/officeDocument/2006/relationships/hyperlink" Target="http://www.w3schools.com/jsref/prop_style_paddingtop.asp" TargetMode="External"/><Relationship Id="rId160" Type="http://schemas.openxmlformats.org/officeDocument/2006/relationships/hyperlink" Target="http://www.w3schools.com/jsref/prop_style_unicodebidi.asp" TargetMode="External"/><Relationship Id="rId161" Type="http://schemas.openxmlformats.org/officeDocument/2006/relationships/hyperlink" Target="http://www.w3schools.com/jsref/prop_style_verticalalign.asp" TargetMode="External"/><Relationship Id="rId162" Type="http://schemas.openxmlformats.org/officeDocument/2006/relationships/hyperlink" Target="http://www.w3schools.com/jsref/prop_style_visibility.asp" TargetMode="External"/><Relationship Id="rId20" Type="http://schemas.openxmlformats.org/officeDocument/2006/relationships/hyperlink" Target="http://www.w3schools.com/jsref/prop_style_backgroundrepeat.asp" TargetMode="External"/><Relationship Id="rId21" Type="http://schemas.openxmlformats.org/officeDocument/2006/relationships/hyperlink" Target="http://www.w3schools.com/jsref/prop_style_backgroundclip.asp" TargetMode="External"/><Relationship Id="rId22" Type="http://schemas.openxmlformats.org/officeDocument/2006/relationships/hyperlink" Target="http://www.w3schools.com/jsref/prop_style_backgroundorigin.asp" TargetMode="External"/><Relationship Id="rId23" Type="http://schemas.openxmlformats.org/officeDocument/2006/relationships/hyperlink" Target="http://www.w3schools.com/jsref/prop_style_backgroundsize.asp" TargetMode="External"/><Relationship Id="rId24" Type="http://schemas.openxmlformats.org/officeDocument/2006/relationships/hyperlink" Target="http://www.w3schools.com/jsref/prop_style_backfacevisibility.asp" TargetMode="External"/><Relationship Id="rId25" Type="http://schemas.openxmlformats.org/officeDocument/2006/relationships/hyperlink" Target="http://www.w3schools.com/jsref/prop_style_border.asp" TargetMode="External"/><Relationship Id="rId26" Type="http://schemas.openxmlformats.org/officeDocument/2006/relationships/hyperlink" Target="http://www.w3schools.com/jsref/prop_style_borderbottom.asp" TargetMode="External"/><Relationship Id="rId27" Type="http://schemas.openxmlformats.org/officeDocument/2006/relationships/hyperlink" Target="http://www.w3schools.com/jsref/prop_style_borderbottomcolor.asp" TargetMode="External"/><Relationship Id="rId28" Type="http://schemas.openxmlformats.org/officeDocument/2006/relationships/hyperlink" Target="http://www.w3schools.com/jsref/prop_style_borderbottomleftradius.asp" TargetMode="External"/><Relationship Id="rId29" Type="http://schemas.openxmlformats.org/officeDocument/2006/relationships/hyperlink" Target="http://www.w3schools.com/jsref/prop_style_borderbottomrightradius.asp" TargetMode="External"/><Relationship Id="rId163" Type="http://schemas.openxmlformats.org/officeDocument/2006/relationships/hyperlink" Target="http://www.w3schools.com/jsref/prop_style_whitespace.asp" TargetMode="External"/><Relationship Id="rId164" Type="http://schemas.openxmlformats.org/officeDocument/2006/relationships/hyperlink" Target="http://www.w3schools.com/jsref/prop_style_width.asp" TargetMode="External"/><Relationship Id="rId165" Type="http://schemas.openxmlformats.org/officeDocument/2006/relationships/hyperlink" Target="http://www.w3schools.com/jsref/prop_style_wordbreak.asp" TargetMode="External"/><Relationship Id="rId166" Type="http://schemas.openxmlformats.org/officeDocument/2006/relationships/hyperlink" Target="http://www.w3schools.com/jsref/prop_style_wordspacing.asp" TargetMode="External"/><Relationship Id="rId167" Type="http://schemas.openxmlformats.org/officeDocument/2006/relationships/hyperlink" Target="http://www.w3schools.com/jsref/prop_style_wordwrap.asp" TargetMode="External"/><Relationship Id="rId168" Type="http://schemas.openxmlformats.org/officeDocument/2006/relationships/hyperlink" Target="http://www.w3schools.com/jsref/prop_style_widows.asp" TargetMode="External"/><Relationship Id="rId169" Type="http://schemas.openxmlformats.org/officeDocument/2006/relationships/hyperlink" Target="http://www.w3schools.com/jsref/prop_style_zindex.asp" TargetMode="External"/><Relationship Id="rId60" Type="http://schemas.openxmlformats.org/officeDocument/2006/relationships/hyperlink" Target="http://www.w3schools.com/jsref/prop_style_boxsizing.asp" TargetMode="External"/><Relationship Id="rId61" Type="http://schemas.openxmlformats.org/officeDocument/2006/relationships/hyperlink" Target="http://www.w3schools.com/jsref/prop_style_captionside.asp" TargetMode="External"/><Relationship Id="rId62" Type="http://schemas.openxmlformats.org/officeDocument/2006/relationships/hyperlink" Target="http://www.w3schools.com/jsref/prop_style_clear.asp" TargetMode="External"/><Relationship Id="rId63" Type="http://schemas.openxmlformats.org/officeDocument/2006/relationships/hyperlink" Target="http://www.w3schools.com/jsref/prop_style_clip.asp" TargetMode="External"/><Relationship Id="rId64" Type="http://schemas.openxmlformats.org/officeDocument/2006/relationships/hyperlink" Target="http://www.w3schools.com/jsref/prop_style_color.asp" TargetMode="External"/><Relationship Id="rId65" Type="http://schemas.openxmlformats.org/officeDocument/2006/relationships/hyperlink" Target="http://www.w3schools.com/jsref/prop_style_columncount.asp" TargetMode="External"/><Relationship Id="rId66" Type="http://schemas.openxmlformats.org/officeDocument/2006/relationships/hyperlink" Target="http://www.w3schools.com/jsref/prop_style_columnfill.asp" TargetMode="External"/><Relationship Id="rId67" Type="http://schemas.openxmlformats.org/officeDocument/2006/relationships/hyperlink" Target="http://www.w3schools.com/jsref/prop_style_columngap.asp" TargetMode="External"/><Relationship Id="rId68" Type="http://schemas.openxmlformats.org/officeDocument/2006/relationships/hyperlink" Target="http://www.w3schools.com/jsref/prop_style_columnrule.asp" TargetMode="External"/><Relationship Id="rId69" Type="http://schemas.openxmlformats.org/officeDocument/2006/relationships/hyperlink" Target="http://www.w3schools.com/jsref/prop_style_columnrulecolor.asp" TargetMode="External"/><Relationship Id="rId130" Type="http://schemas.openxmlformats.org/officeDocument/2006/relationships/hyperlink" Target="http://www.w3schools.com/jsref/prop_style_pagebreakafter.asp" TargetMode="External"/><Relationship Id="rId131" Type="http://schemas.openxmlformats.org/officeDocument/2006/relationships/hyperlink" Target="http://www.w3schools.com/jsref/prop_style_pagebreakbefore.asp" TargetMode="External"/><Relationship Id="rId132" Type="http://schemas.openxmlformats.org/officeDocument/2006/relationships/hyperlink" Target="http://www.w3schools.com/jsref/prop_style_pagebreakinside.asp" TargetMode="External"/><Relationship Id="rId133" Type="http://schemas.openxmlformats.org/officeDocument/2006/relationships/hyperlink" Target="http://www.w3schools.com/jsref/prop_style_perspective.asp" TargetMode="External"/><Relationship Id="rId134" Type="http://schemas.openxmlformats.org/officeDocument/2006/relationships/hyperlink" Target="http://www.w3schools.com/jsref/prop_style_perspectiveorigin.asp" TargetMode="External"/><Relationship Id="rId135" Type="http://schemas.openxmlformats.org/officeDocument/2006/relationships/hyperlink" Target="http://www.w3schools.com/jsref/prop_style_position.asp" TargetMode="External"/><Relationship Id="rId136" Type="http://schemas.openxmlformats.org/officeDocument/2006/relationships/hyperlink" Target="http://www.w3schools.com/jsref/prop_style_quotes.asp" TargetMode="External"/><Relationship Id="rId137" Type="http://schemas.openxmlformats.org/officeDocument/2006/relationships/hyperlink" Target="http://www.w3schools.com/jsref/prop_style_resize.asp" TargetMode="External"/><Relationship Id="rId138" Type="http://schemas.openxmlformats.org/officeDocument/2006/relationships/hyperlink" Target="http://www.w3schools.com/jsref/prop_style_right.asp" TargetMode="External"/><Relationship Id="rId139" Type="http://schemas.openxmlformats.org/officeDocument/2006/relationships/hyperlink" Target="http://www.w3schools.com/jsref/prop_style_tablelayout.asp" TargetMode="External"/><Relationship Id="rId30" Type="http://schemas.openxmlformats.org/officeDocument/2006/relationships/hyperlink" Target="http://www.w3schools.com/jsref/prop_style_borderbottomstyle.asp" TargetMode="External"/><Relationship Id="rId31" Type="http://schemas.openxmlformats.org/officeDocument/2006/relationships/hyperlink" Target="http://www.w3schools.com/jsref/prop_style_borderbottomwidth.asp" TargetMode="External"/><Relationship Id="rId32" Type="http://schemas.openxmlformats.org/officeDocument/2006/relationships/hyperlink" Target="http://www.w3schools.com/jsref/prop_style_bordercollapse.asp" TargetMode="External"/><Relationship Id="rId33" Type="http://schemas.openxmlformats.org/officeDocument/2006/relationships/hyperlink" Target="http://www.w3schools.com/jsref/prop_style_bordercolor.asp" TargetMode="External"/><Relationship Id="rId34" Type="http://schemas.openxmlformats.org/officeDocument/2006/relationships/hyperlink" Target="http://www.w3schools.com/jsref/prop_style_borderimage.asp" TargetMode="External"/><Relationship Id="rId35" Type="http://schemas.openxmlformats.org/officeDocument/2006/relationships/hyperlink" Target="http://www.w3schools.com/jsref/prop_style_borderimageoutset.asp" TargetMode="External"/><Relationship Id="rId36" Type="http://schemas.openxmlformats.org/officeDocument/2006/relationships/hyperlink" Target="http://www.w3schools.com/jsref/prop_style_borderimagerepeat.asp" TargetMode="External"/><Relationship Id="rId37" Type="http://schemas.openxmlformats.org/officeDocument/2006/relationships/hyperlink" Target="http://www.w3schools.com/jsref/prop_style_borderimageslice.asp" TargetMode="External"/><Relationship Id="rId38" Type="http://schemas.openxmlformats.org/officeDocument/2006/relationships/hyperlink" Target="http://www.w3schools.com/jsref/prop_style_borderimagesource.asp" TargetMode="External"/><Relationship Id="rId39" Type="http://schemas.openxmlformats.org/officeDocument/2006/relationships/hyperlink" Target="http://www.w3schools.com/jsref/prop_style_borderimagewidth.asp" TargetMode="External"/><Relationship Id="rId70" Type="http://schemas.openxmlformats.org/officeDocument/2006/relationships/hyperlink" Target="http://www.w3schools.com/jsref/prop_style_columnrulestyle.asp" TargetMode="External"/><Relationship Id="rId71" Type="http://schemas.openxmlformats.org/officeDocument/2006/relationships/hyperlink" Target="http://www.w3schools.com/jsref/prop_style_columnrulewidth.asp" TargetMode="External"/><Relationship Id="rId72" Type="http://schemas.openxmlformats.org/officeDocument/2006/relationships/hyperlink" Target="http://www.w3schools.com/jsref/prop_style_columns.asp" TargetMode="External"/><Relationship Id="rId73" Type="http://schemas.openxmlformats.org/officeDocument/2006/relationships/hyperlink" Target="http://www.w3schools.com/jsref/prop_style_columnspan.asp" TargetMode="External"/><Relationship Id="rId74" Type="http://schemas.openxmlformats.org/officeDocument/2006/relationships/hyperlink" Target="http://www.w3schools.com/jsref/prop_style_columnwidth.asp" TargetMode="External"/><Relationship Id="rId75" Type="http://schemas.openxmlformats.org/officeDocument/2006/relationships/hyperlink" Target="http://www.w3schools.com/jsref/prop_style_counterincrement.asp" TargetMode="External"/><Relationship Id="rId76" Type="http://schemas.openxmlformats.org/officeDocument/2006/relationships/hyperlink" Target="http://www.w3schools.com/jsref/prop_style_counterreset.asp" TargetMode="External"/><Relationship Id="rId77" Type="http://schemas.openxmlformats.org/officeDocument/2006/relationships/hyperlink" Target="http://www.w3schools.com/jsref/prop_style_cursor.asp" TargetMode="External"/><Relationship Id="rId78" Type="http://schemas.openxmlformats.org/officeDocument/2006/relationships/hyperlink" Target="http://www.w3schools.com/jsref/prop_style_direction.asp" TargetMode="External"/><Relationship Id="rId79" Type="http://schemas.openxmlformats.org/officeDocument/2006/relationships/hyperlink" Target="http://www.w3schools.com/jsref/prop_style_display.asp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hyperlink" Target="http://www.w3schools.com/jsref/prop_style_aligncontent.asp" TargetMode="External"/><Relationship Id="rId4" Type="http://schemas.openxmlformats.org/officeDocument/2006/relationships/hyperlink" Target="http://www.w3schools.com/jsref/prop_style_alignitems.asp" TargetMode="External"/><Relationship Id="rId100" Type="http://schemas.openxmlformats.org/officeDocument/2006/relationships/hyperlink" Target="http://www.w3schools.com/jsref/prop_style_lineheight.asp" TargetMode="External"/><Relationship Id="rId101" Type="http://schemas.openxmlformats.org/officeDocument/2006/relationships/hyperlink" Target="http://www.w3schools.com/jsref/prop_style_liststyle.asp" TargetMode="External"/><Relationship Id="rId102" Type="http://schemas.openxmlformats.org/officeDocument/2006/relationships/hyperlink" Target="http://www.w3schools.com/jsref/prop_style_liststyleimage.asp" TargetMode="External"/><Relationship Id="rId103" Type="http://schemas.openxmlformats.org/officeDocument/2006/relationships/hyperlink" Target="http://www.w3schools.com/jsref/prop_style_liststyleposition.asp" TargetMode="External"/><Relationship Id="rId104" Type="http://schemas.openxmlformats.org/officeDocument/2006/relationships/hyperlink" Target="http://www.w3schools.com/jsref/prop_style_liststyletype.asp" TargetMode="External"/><Relationship Id="rId105" Type="http://schemas.openxmlformats.org/officeDocument/2006/relationships/hyperlink" Target="http://www.w3schools.com/jsref/prop_style_margin.asp" TargetMode="External"/><Relationship Id="rId106" Type="http://schemas.openxmlformats.org/officeDocument/2006/relationships/hyperlink" Target="http://www.w3schools.com/jsref/prop_style_marginbottom.asp" TargetMode="External"/><Relationship Id="rId107" Type="http://schemas.openxmlformats.org/officeDocument/2006/relationships/hyperlink" Target="http://www.w3schools.com/jsref/prop_style_marginleft.asp" TargetMode="External"/><Relationship Id="rId108" Type="http://schemas.openxmlformats.org/officeDocument/2006/relationships/hyperlink" Target="http://www.w3schools.com/jsref/prop_style_marginright.asp" TargetMode="External"/><Relationship Id="rId109" Type="http://schemas.openxmlformats.org/officeDocument/2006/relationships/hyperlink" Target="http://www.w3schools.com/jsref/prop_style_margintop.asp" TargetMode="External"/><Relationship Id="rId5" Type="http://schemas.openxmlformats.org/officeDocument/2006/relationships/hyperlink" Target="http://www.w3schools.com/jsref/prop_style_alignself.asp" TargetMode="External"/><Relationship Id="rId6" Type="http://schemas.openxmlformats.org/officeDocument/2006/relationships/hyperlink" Target="http://www.w3schools.com/jsref/prop_style_animation.asp" TargetMode="External"/><Relationship Id="rId7" Type="http://schemas.openxmlformats.org/officeDocument/2006/relationships/hyperlink" Target="http://www.w3schools.com/jsref/prop_style_animationdelay.asp" TargetMode="External"/><Relationship Id="rId8" Type="http://schemas.openxmlformats.org/officeDocument/2006/relationships/hyperlink" Target="http://www.w3schools.com/jsref/prop_style_animationdirection.asp" TargetMode="External"/><Relationship Id="rId9" Type="http://schemas.openxmlformats.org/officeDocument/2006/relationships/hyperlink" Target="http://www.w3schools.com/jsref/prop_style_animationduration.asp" TargetMode="External"/><Relationship Id="rId140" Type="http://schemas.openxmlformats.org/officeDocument/2006/relationships/hyperlink" Target="http://www.w3schools.com/jsref/prop_style_tabsize.asp" TargetMode="External"/><Relationship Id="rId141" Type="http://schemas.openxmlformats.org/officeDocument/2006/relationships/hyperlink" Target="http://www.w3schools.com/jsref/prop_style_textalign.asp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jsref/default.asp" TargetMode="Externa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jsref/default.asp" TargetMode="Externa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5.pn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1.png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2.png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3.png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4.png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5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w3schools.com/jsref/jsref_obj_array.asp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7315200" cy="2819400"/>
          </a:xfrm>
        </p:spPr>
        <p:txBody>
          <a:bodyPr/>
          <a:lstStyle/>
          <a:p>
            <a:r>
              <a:rPr lang="en-US" dirty="0" smtClean="0"/>
              <a:t>JavaScript</a:t>
            </a:r>
            <a:r>
              <a:rPr lang="en-US" dirty="0"/>
              <a:t>: Client-Side Scripting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79696"/>
            <a:ext cx="5486400" cy="533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Chapter </a:t>
            </a:r>
            <a:r>
              <a:rPr lang="en-US" sz="3600" dirty="0"/>
              <a:t>6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543800" cy="45259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/>
              <a:t>JavaScript was introduced by Netscape in their Navigator browser back in 1996</a:t>
            </a:r>
            <a:r>
              <a:rPr lang="en-US" sz="28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JavaScript is in fact an implementation of a standardized scripting language </a:t>
            </a:r>
            <a:r>
              <a:rPr lang="en-US" sz="2800" dirty="0" smtClean="0"/>
              <a:t>called </a:t>
            </a:r>
            <a:r>
              <a:rPr lang="en-US" sz="2800" b="1" dirty="0" smtClean="0"/>
              <a:t>ECMAScript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01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3" y="1295400"/>
            <a:ext cx="8077200" cy="5181600"/>
          </a:xfrm>
        </p:spPr>
        <p:txBody>
          <a:bodyPr>
            <a:noAutofit/>
          </a:bodyPr>
          <a:lstStyle/>
          <a:p>
            <a:r>
              <a:rPr lang="en-US" sz="2400" b="1" dirty="0"/>
              <a:t>Math Constants</a:t>
            </a:r>
          </a:p>
          <a:p>
            <a:r>
              <a:rPr lang="en-US" sz="2400" dirty="0"/>
              <a:t>JavaScript provides 8 mathematical constants that can be accessed with the Math object</a:t>
            </a:r>
            <a:r>
              <a:rPr lang="en-US" sz="2400" dirty="0" smtClean="0"/>
              <a:t>:</a:t>
            </a:r>
          </a:p>
          <a:p>
            <a:r>
              <a:rPr lang="en-US" sz="2400" dirty="0" err="1"/>
              <a:t>Math.E</a:t>
            </a:r>
            <a:r>
              <a:rPr lang="en-US" sz="2400" dirty="0"/>
              <a:t>          </a:t>
            </a:r>
            <a:r>
              <a:rPr lang="en-US" sz="2400" dirty="0" smtClean="0"/>
              <a:t>       // </a:t>
            </a:r>
            <a:r>
              <a:rPr lang="en-US" sz="2400" dirty="0"/>
              <a:t>returns Euler's number</a:t>
            </a:r>
            <a:br>
              <a:rPr lang="en-US" sz="2400" dirty="0"/>
            </a:br>
            <a:r>
              <a:rPr lang="en-US" sz="2400" dirty="0" err="1"/>
              <a:t>Math.PI</a:t>
            </a:r>
            <a:r>
              <a:rPr lang="en-US" sz="2400" dirty="0"/>
              <a:t>         </a:t>
            </a:r>
            <a:r>
              <a:rPr lang="en-US" sz="2400" dirty="0" smtClean="0"/>
              <a:t>      // </a:t>
            </a:r>
            <a:r>
              <a:rPr lang="en-US" sz="2400" dirty="0"/>
              <a:t>returns PI</a:t>
            </a:r>
            <a:br>
              <a:rPr lang="en-US" sz="2400" dirty="0"/>
            </a:br>
            <a:r>
              <a:rPr lang="en-US" sz="2400" dirty="0"/>
              <a:t>Math.SQRT2      </a:t>
            </a:r>
            <a:r>
              <a:rPr lang="en-US" sz="2400" dirty="0" smtClean="0"/>
              <a:t>// </a:t>
            </a:r>
            <a:r>
              <a:rPr lang="en-US" sz="2400" dirty="0"/>
              <a:t>returns the square root of 2</a:t>
            </a:r>
            <a:br>
              <a:rPr lang="en-US" sz="2400" dirty="0"/>
            </a:br>
            <a:r>
              <a:rPr lang="en-US" sz="2400" dirty="0"/>
              <a:t>Math.SQRT1_2 </a:t>
            </a:r>
            <a:r>
              <a:rPr lang="en-US" sz="2400" dirty="0" smtClean="0"/>
              <a:t> // </a:t>
            </a:r>
            <a:r>
              <a:rPr lang="en-US" sz="2400" dirty="0"/>
              <a:t>returns the square root of 1/2</a:t>
            </a:r>
            <a:br>
              <a:rPr lang="en-US" sz="2400" dirty="0"/>
            </a:br>
            <a:r>
              <a:rPr lang="en-US" sz="2400" dirty="0"/>
              <a:t>Math.LN2        </a:t>
            </a:r>
            <a:r>
              <a:rPr lang="en-US" sz="2400" dirty="0" smtClean="0"/>
              <a:t>   // </a:t>
            </a:r>
            <a:r>
              <a:rPr lang="en-US" sz="2400" dirty="0"/>
              <a:t>returns the natural logarithm of 2</a:t>
            </a:r>
            <a:br>
              <a:rPr lang="en-US" sz="2400" dirty="0"/>
            </a:br>
            <a:r>
              <a:rPr lang="en-US" sz="2400" dirty="0"/>
              <a:t>Math.LN10       </a:t>
            </a:r>
            <a:r>
              <a:rPr lang="en-US" sz="2400" dirty="0" smtClean="0"/>
              <a:t> // </a:t>
            </a:r>
            <a:r>
              <a:rPr lang="en-US" sz="2400" dirty="0"/>
              <a:t>returns the natural logarithm of 10</a:t>
            </a:r>
            <a:br>
              <a:rPr lang="en-US" sz="2400" dirty="0"/>
            </a:br>
            <a:r>
              <a:rPr lang="en-US" sz="2400" dirty="0"/>
              <a:t>Math.LOG2E     </a:t>
            </a:r>
            <a:r>
              <a:rPr lang="en-US" sz="2400" dirty="0" smtClean="0"/>
              <a:t>// </a:t>
            </a:r>
            <a:r>
              <a:rPr lang="en-US" sz="2400" dirty="0"/>
              <a:t>returns base 2 logarithm of E</a:t>
            </a:r>
            <a:br>
              <a:rPr lang="en-US" sz="2400" dirty="0"/>
            </a:br>
            <a:r>
              <a:rPr lang="en-US" sz="2400" dirty="0"/>
              <a:t>Math.LOG10E   </a:t>
            </a:r>
            <a:r>
              <a:rPr lang="en-US" sz="2400" dirty="0" smtClean="0"/>
              <a:t>// </a:t>
            </a:r>
            <a:r>
              <a:rPr lang="en-US" sz="2400" dirty="0"/>
              <a:t>returns base 10 logarithm of E </a:t>
            </a:r>
            <a:endParaRPr lang="en-US" sz="24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Math.round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82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8077200" cy="5181600"/>
          </a:xfrm>
        </p:spPr>
        <p:txBody>
          <a:bodyPr>
            <a:noAutofit/>
          </a:bodyPr>
          <a:lstStyle/>
          <a:p>
            <a:r>
              <a:rPr lang="en-US" sz="2400" b="1" dirty="0"/>
              <a:t>Math Object </a:t>
            </a:r>
            <a:r>
              <a:rPr lang="en-US" sz="2400" b="1" dirty="0" smtClean="0"/>
              <a:t>Methods</a:t>
            </a:r>
          </a:p>
          <a:p>
            <a:endParaRPr lang="en-US" sz="2400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Math.round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673592"/>
              </p:ext>
            </p:extLst>
          </p:nvPr>
        </p:nvGraphicFramePr>
        <p:xfrm>
          <a:off x="228600" y="1981200"/>
          <a:ext cx="8610600" cy="4427460"/>
        </p:xfrm>
        <a:graphic>
          <a:graphicData uri="http://schemas.openxmlformats.org/drawingml/2006/table">
            <a:tbl>
              <a:tblPr/>
              <a:tblGrid>
                <a:gridCol w="1565564"/>
                <a:gridCol w="7045036"/>
              </a:tblGrid>
              <a:tr h="101370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Method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Description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400"/>
                        <a:t>abs(x)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Returns the absolute value of x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400" dirty="0" err="1"/>
                        <a:t>acos</a:t>
                      </a:r>
                      <a:r>
                        <a:rPr lang="en-US" sz="2400" dirty="0"/>
                        <a:t>(x)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Returns the arccosine of x, in radians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400" dirty="0" err="1"/>
                        <a:t>asin</a:t>
                      </a:r>
                      <a:r>
                        <a:rPr lang="en-US" sz="2400" dirty="0"/>
                        <a:t>(x)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Returns the arcsine of x, in radians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82439">
                <a:tc>
                  <a:txBody>
                    <a:bodyPr/>
                    <a:lstStyle/>
                    <a:p>
                      <a:r>
                        <a:rPr lang="en-US" sz="2400" dirty="0" err="1"/>
                        <a:t>atan</a:t>
                      </a:r>
                      <a:r>
                        <a:rPr lang="en-US" sz="2400" dirty="0"/>
                        <a:t>(x)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Returns the arctangent of x as a numeric value between -PI/2 and PI/2 radians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400" dirty="0"/>
                        <a:t>atan2(</a:t>
                      </a:r>
                      <a:r>
                        <a:rPr lang="en-US" sz="2400" dirty="0" err="1"/>
                        <a:t>y,x</a:t>
                      </a:r>
                      <a:r>
                        <a:rPr lang="en-US" sz="2400" dirty="0"/>
                        <a:t>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Returns the arctangent of the quotient of its arguments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400" dirty="0"/>
                        <a:t>ceil(x)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Returns x, rounded upwards to the nearest integer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400" dirty="0"/>
                        <a:t>cos(x)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Returns the cosine of x (x is in radians)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400" dirty="0" err="1"/>
                        <a:t>exp</a:t>
                      </a:r>
                      <a:r>
                        <a:rPr lang="en-US" sz="2400" dirty="0"/>
                        <a:t>(x)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Returns the value of E</a:t>
                      </a:r>
                      <a:r>
                        <a:rPr lang="en-US" sz="2400" baseline="30000"/>
                        <a:t>x</a:t>
                      </a:r>
                      <a:endParaRPr lang="en-US" sz="2400"/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400" dirty="0"/>
                        <a:t>floor(x)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Returns x, rounded downwards to the nearest integer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49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8077200" cy="5181600"/>
          </a:xfrm>
        </p:spPr>
        <p:txBody>
          <a:bodyPr>
            <a:noAutofit/>
          </a:bodyPr>
          <a:lstStyle/>
          <a:p>
            <a:r>
              <a:rPr lang="en-US" sz="2400" b="1" dirty="0"/>
              <a:t>Math Object </a:t>
            </a:r>
            <a:r>
              <a:rPr lang="en-US" sz="2400" b="1" dirty="0" smtClean="0"/>
              <a:t>Methods</a:t>
            </a:r>
          </a:p>
          <a:p>
            <a:endParaRPr lang="en-US" sz="2400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Math.round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246083"/>
              </p:ext>
            </p:extLst>
          </p:nvPr>
        </p:nvGraphicFramePr>
        <p:xfrm>
          <a:off x="640976" y="1936222"/>
          <a:ext cx="8077200" cy="4616978"/>
        </p:xfrm>
        <a:graphic>
          <a:graphicData uri="http://schemas.openxmlformats.org/drawingml/2006/table">
            <a:tbl>
              <a:tblPr/>
              <a:tblGrid>
                <a:gridCol w="1752600"/>
                <a:gridCol w="6324600"/>
              </a:tblGrid>
              <a:tr h="306464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Method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Description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000" dirty="0" err="1"/>
                        <a:t>exp</a:t>
                      </a:r>
                      <a:r>
                        <a:rPr lang="en-US" sz="2000" dirty="0"/>
                        <a:t>(x)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Returns the value of E</a:t>
                      </a:r>
                      <a:r>
                        <a:rPr lang="en-US" sz="2000" baseline="30000"/>
                        <a:t>x</a:t>
                      </a:r>
                      <a:endParaRPr lang="en-US" sz="2000"/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000" dirty="0"/>
                        <a:t>floor(x)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Returns x, rounded downwards to the nearest integer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000"/>
                        <a:t>log(x)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Returns the natural logarithm (base E) of x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82439">
                <a:tc>
                  <a:txBody>
                    <a:bodyPr/>
                    <a:lstStyle/>
                    <a:p>
                      <a:r>
                        <a:rPr lang="en-US" sz="2000"/>
                        <a:t>max(x,y,z,...,n)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Returns the number with the highest value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82439">
                <a:tc>
                  <a:txBody>
                    <a:bodyPr/>
                    <a:lstStyle/>
                    <a:p>
                      <a:r>
                        <a:rPr lang="en-US" sz="2000"/>
                        <a:t>min(x,y,z,...,n)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Returns the number with the lowest value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000" b="1" dirty="0"/>
                        <a:t>pow(</a:t>
                      </a:r>
                      <a:r>
                        <a:rPr lang="en-US" sz="2000" b="1" dirty="0" err="1"/>
                        <a:t>x,y</a:t>
                      </a:r>
                      <a:r>
                        <a:rPr lang="en-US" sz="2000" b="1" dirty="0"/>
                        <a:t>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Returns the value of x to the power of y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000"/>
                        <a:t>random()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Returns a random number between 0 and 1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000"/>
                        <a:t>round(x)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Rounds x to the nearest integer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000"/>
                        <a:t>sin(x)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Returns the sine of x (x is in radians)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000"/>
                        <a:t>sqrt(x)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Returns the square root of x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000"/>
                        <a:t>tan(x)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Returns the tangent of an angle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9814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0"/>
            <a:ext cx="8077200" cy="5181600"/>
          </a:xfrm>
        </p:spPr>
        <p:txBody>
          <a:bodyPr>
            <a:noAutofit/>
          </a:bodyPr>
          <a:lstStyle/>
          <a:p>
            <a:r>
              <a:rPr lang="en-US" sz="2400" b="1" dirty="0"/>
              <a:t>Math Object </a:t>
            </a:r>
            <a:r>
              <a:rPr lang="en-US" sz="2400" b="1" dirty="0" smtClean="0"/>
              <a:t>Methods</a:t>
            </a:r>
          </a:p>
          <a:p>
            <a:endParaRPr lang="en-US" sz="2400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Math.round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5246083"/>
              </p:ext>
            </p:extLst>
          </p:nvPr>
        </p:nvGraphicFramePr>
        <p:xfrm>
          <a:off x="640976" y="1936222"/>
          <a:ext cx="8077200" cy="4616978"/>
        </p:xfrm>
        <a:graphic>
          <a:graphicData uri="http://schemas.openxmlformats.org/drawingml/2006/table">
            <a:tbl>
              <a:tblPr/>
              <a:tblGrid>
                <a:gridCol w="1752600"/>
                <a:gridCol w="6324600"/>
              </a:tblGrid>
              <a:tr h="306464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Method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Description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000" dirty="0" err="1"/>
                        <a:t>exp</a:t>
                      </a:r>
                      <a:r>
                        <a:rPr lang="en-US" sz="2000" dirty="0"/>
                        <a:t>(x)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Returns the value of E</a:t>
                      </a:r>
                      <a:r>
                        <a:rPr lang="en-US" sz="2000" baseline="30000"/>
                        <a:t>x</a:t>
                      </a:r>
                      <a:endParaRPr lang="en-US" sz="2000"/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000" dirty="0"/>
                        <a:t>floor(x)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Returns x, rounded downwards to the nearest integer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000"/>
                        <a:t>log(x)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Returns the natural logarithm (base E) of x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82439">
                <a:tc>
                  <a:txBody>
                    <a:bodyPr/>
                    <a:lstStyle/>
                    <a:p>
                      <a:r>
                        <a:rPr lang="en-US" sz="2000"/>
                        <a:t>max(x,y,z,...,n)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Returns the number with the highest value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82439">
                <a:tc>
                  <a:txBody>
                    <a:bodyPr/>
                    <a:lstStyle/>
                    <a:p>
                      <a:r>
                        <a:rPr lang="en-US" sz="2000"/>
                        <a:t>min(x,y,z,...,n)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Returns the number with the lowest value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000" b="1" dirty="0"/>
                        <a:t>pow(</a:t>
                      </a:r>
                      <a:r>
                        <a:rPr lang="en-US" sz="2000" b="1" dirty="0" err="1"/>
                        <a:t>x,y</a:t>
                      </a:r>
                      <a:r>
                        <a:rPr lang="en-US" sz="2000" b="1" dirty="0"/>
                        <a:t>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Returns the value of x to the power of y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000"/>
                        <a:t>random()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Returns a random number between 0 and 1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000"/>
                        <a:t>round(x)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Rounds x to the nearest integer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000"/>
                        <a:t>sin(x)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Returns the sine of x (x is in radians)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000"/>
                        <a:t>sqrt(x)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Returns the square root of x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06464">
                <a:tc>
                  <a:txBody>
                    <a:bodyPr/>
                    <a:lstStyle/>
                    <a:p>
                      <a:r>
                        <a:rPr lang="en-US" sz="2000"/>
                        <a:t>tan(x)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Returns the tangent of an angle</a:t>
                      </a:r>
                    </a:p>
                  </a:txBody>
                  <a:tcPr marL="40410" marR="40410" marT="20205" marB="20205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665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84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46237"/>
            <a:ext cx="7772400" cy="4525963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String class </a:t>
            </a:r>
            <a:r>
              <a:rPr lang="en-US" dirty="0"/>
              <a:t>has already been used without us even knowing it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Constructor usage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greet = new String("Good"); </a:t>
            </a:r>
            <a:r>
              <a:rPr lang="en-US" i="1" dirty="0"/>
              <a:t>// long form constructor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greet = "Good"; </a:t>
            </a:r>
            <a:r>
              <a:rPr lang="en-US" i="1" dirty="0"/>
              <a:t>// shortcut constructor</a:t>
            </a:r>
            <a:endParaRPr lang="en-US" dirty="0" smtClean="0"/>
          </a:p>
          <a:p>
            <a:r>
              <a:rPr lang="en-US" b="1" dirty="0" smtClean="0"/>
              <a:t>Length of a string</a:t>
            </a:r>
          </a:p>
          <a:p>
            <a:r>
              <a:rPr lang="en-US" dirty="0" smtClean="0"/>
              <a:t>	alert </a:t>
            </a:r>
            <a:r>
              <a:rPr lang="en-US" dirty="0"/>
              <a:t>(</a:t>
            </a:r>
            <a:r>
              <a:rPr lang="en-US" dirty="0" err="1"/>
              <a:t>greet</a:t>
            </a:r>
            <a:r>
              <a:rPr lang="en-US" b="1" dirty="0" err="1">
                <a:solidFill>
                  <a:srgbClr val="CE2933"/>
                </a:solidFill>
              </a:rPr>
              <a:t>.length</a:t>
            </a:r>
            <a:r>
              <a:rPr lang="en-US" dirty="0"/>
              <a:t>); </a:t>
            </a:r>
            <a:r>
              <a:rPr lang="en-US" i="1" dirty="0"/>
              <a:t>// will display </a:t>
            </a:r>
            <a:r>
              <a:rPr lang="en-US" dirty="0"/>
              <a:t>"</a:t>
            </a:r>
            <a:r>
              <a:rPr lang="en-US" i="1" dirty="0"/>
              <a:t>4</a:t>
            </a:r>
            <a:r>
              <a:rPr lang="en-US" dirty="0"/>
              <a:t>"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76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46237"/>
            <a:ext cx="80772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str</a:t>
            </a:r>
            <a:r>
              <a:rPr lang="en-US" dirty="0"/>
              <a:t> = </a:t>
            </a:r>
            <a:r>
              <a:rPr lang="en-US" dirty="0" err="1"/>
              <a:t>greet</a:t>
            </a:r>
            <a:r>
              <a:rPr lang="en-US" b="1" dirty="0" err="1">
                <a:solidFill>
                  <a:srgbClr val="CE2933"/>
                </a:solidFill>
              </a:rPr>
              <a:t>.concat</a:t>
            </a:r>
            <a:r>
              <a:rPr lang="en-US" dirty="0"/>
              <a:t>("Morning"); </a:t>
            </a:r>
            <a:r>
              <a:rPr lang="en-US" i="1" dirty="0"/>
              <a:t>// Long form concatenation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</a:t>
            </a:r>
            <a:r>
              <a:rPr lang="en-US" dirty="0"/>
              <a:t> = greet</a:t>
            </a:r>
            <a:r>
              <a:rPr lang="en-US" b="1" dirty="0">
                <a:solidFill>
                  <a:srgbClr val="CE2933"/>
                </a:solidFill>
              </a:rPr>
              <a:t> + </a:t>
            </a:r>
            <a:r>
              <a:rPr lang="en-US" dirty="0"/>
              <a:t>"Morning"; </a:t>
            </a:r>
            <a:r>
              <a:rPr lang="en-US" i="1" dirty="0"/>
              <a:t>// + operator </a:t>
            </a:r>
            <a:r>
              <a:rPr lang="en-US" i="1" dirty="0" smtClean="0"/>
              <a:t>concatenation</a:t>
            </a:r>
          </a:p>
          <a:p>
            <a:endParaRPr lang="en-US" dirty="0" smtClean="0"/>
          </a:p>
          <a:p>
            <a:r>
              <a:rPr lang="en-US" dirty="0" smtClean="0"/>
              <a:t>Many </a:t>
            </a:r>
            <a:r>
              <a:rPr lang="en-US" dirty="0"/>
              <a:t>other useful methods exist within the String class, such as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accessing a single </a:t>
            </a:r>
            <a:r>
              <a:rPr lang="en-US" dirty="0"/>
              <a:t>character using </a:t>
            </a:r>
            <a:r>
              <a:rPr lang="en-US" dirty="0" err="1"/>
              <a:t>charAt</a:t>
            </a:r>
            <a:r>
              <a:rPr lang="en-US" dirty="0" smtClean="0"/>
              <a:t>()</a:t>
            </a:r>
          </a:p>
          <a:p>
            <a:pPr marL="1035050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</a:t>
            </a:r>
            <a:r>
              <a:rPr lang="en-US" dirty="0"/>
              <a:t> = "HELLO WORLD";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res = </a:t>
            </a:r>
            <a:r>
              <a:rPr lang="en-US" dirty="0" err="1"/>
              <a:t>str.charAt</a:t>
            </a:r>
            <a:r>
              <a:rPr lang="en-US" dirty="0"/>
              <a:t>(0</a:t>
            </a:r>
            <a:r>
              <a:rPr lang="en-US" dirty="0" smtClean="0"/>
              <a:t>);           // </a:t>
            </a:r>
            <a:r>
              <a:rPr lang="en-US" dirty="0" err="1" smtClean="0"/>
              <a:t>charAt</a:t>
            </a:r>
            <a:r>
              <a:rPr lang="en-US" dirty="0" smtClean="0"/>
              <a:t> index 0, to display H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searching for one using </a:t>
            </a:r>
            <a:r>
              <a:rPr lang="en-US" dirty="0" err="1" smtClean="0"/>
              <a:t>indexOf</a:t>
            </a:r>
            <a:r>
              <a:rPr lang="en-US" dirty="0" smtClean="0"/>
              <a:t>(). </a:t>
            </a:r>
          </a:p>
          <a:p>
            <a:r>
              <a:rPr lang="en-US" dirty="0" smtClean="0"/>
              <a:t>Strings allow splitting </a:t>
            </a:r>
            <a:r>
              <a:rPr lang="en-US" dirty="0"/>
              <a:t>a string into an array, searching and matching with split(), search(), </a:t>
            </a:r>
            <a:r>
              <a:rPr lang="en-US" dirty="0" smtClean="0"/>
              <a:t>and match</a:t>
            </a:r>
            <a:r>
              <a:rPr lang="en-US" dirty="0"/>
              <a:t>() methods.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Concatenation and so much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59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46237"/>
            <a:ext cx="7696200" cy="4525963"/>
          </a:xfrm>
        </p:spPr>
        <p:txBody>
          <a:bodyPr>
            <a:normAutofit/>
          </a:bodyPr>
          <a:lstStyle/>
          <a:p>
            <a:r>
              <a:rPr lang="en-US" b="1" dirty="0"/>
              <a:t>JavaScript </a:t>
            </a:r>
            <a:r>
              <a:rPr lang="en-US" b="1" dirty="0" smtClean="0"/>
              <a:t>Strings</a:t>
            </a:r>
          </a:p>
          <a:p>
            <a:r>
              <a:rPr lang="en-US" dirty="0"/>
              <a:t>JavaScript strings are used for storing and manipulating text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JavaScript string simply stores a series of characters like "John Doe".</a:t>
            </a:r>
          </a:p>
          <a:p>
            <a:r>
              <a:rPr lang="en-US" dirty="0"/>
              <a:t>A string can be any text inside quotes. You can use single or double quotes</a:t>
            </a:r>
            <a:r>
              <a:rPr lang="en-US" dirty="0" smtClean="0"/>
              <a:t>:</a:t>
            </a:r>
          </a:p>
          <a:p>
            <a:pPr marL="914400"/>
            <a:r>
              <a:rPr lang="pt-BR" dirty="0"/>
              <a:t>var carname = "Volvo XC60";</a:t>
            </a:r>
            <a:br>
              <a:rPr lang="pt-BR" dirty="0"/>
            </a:br>
            <a:r>
              <a:rPr lang="pt-BR" dirty="0"/>
              <a:t>var carname = 'Volvo XC60'; </a:t>
            </a:r>
            <a:endParaRPr lang="en-US" dirty="0"/>
          </a:p>
          <a:p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Concatenation and so much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97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50292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JavaScript </a:t>
            </a:r>
            <a:r>
              <a:rPr lang="en-US" b="1" dirty="0" smtClean="0"/>
              <a:t>Strings</a:t>
            </a:r>
          </a:p>
          <a:p>
            <a:r>
              <a:rPr lang="en-US" dirty="0"/>
              <a:t>JavaScript strings are used for storing and manipulating text</a:t>
            </a:r>
            <a:r>
              <a:rPr lang="en-US" dirty="0" smtClean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JavaScript string simply stores a series of characters like "John Doe".</a:t>
            </a:r>
          </a:p>
          <a:p>
            <a:r>
              <a:rPr lang="en-US" dirty="0"/>
              <a:t>A string can be any text inside quotes. You can use single or double quotes</a:t>
            </a:r>
            <a:r>
              <a:rPr lang="en-US" dirty="0" smtClean="0"/>
              <a:t>:</a:t>
            </a:r>
          </a:p>
          <a:p>
            <a:pPr marL="914400"/>
            <a:r>
              <a:rPr lang="pt-BR" dirty="0"/>
              <a:t>var carname = "Volvo XC60";</a:t>
            </a:r>
            <a:br>
              <a:rPr lang="pt-BR" dirty="0"/>
            </a:br>
            <a:r>
              <a:rPr lang="pt-BR" dirty="0"/>
              <a:t>var carname = 'Volvo XC60'; </a:t>
            </a:r>
            <a:endParaRPr lang="en-US" dirty="0"/>
          </a:p>
          <a:p>
            <a:r>
              <a:rPr lang="en-US" dirty="0"/>
              <a:t>You can use quotes inside a string, as long as they don't match the quotes surrounding the string</a:t>
            </a:r>
            <a:r>
              <a:rPr lang="en-US" dirty="0" smtClean="0"/>
              <a:t>:</a:t>
            </a:r>
          </a:p>
          <a:p>
            <a:pPr marL="914400"/>
            <a:r>
              <a:rPr lang="en-US" dirty="0" err="1"/>
              <a:t>var</a:t>
            </a:r>
            <a:r>
              <a:rPr lang="en-US" dirty="0"/>
              <a:t> answer = "It's alright";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answer = "He is called 'Johnny'";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answer = 'He is called "Johnny"';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Concatenation and so much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82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295400"/>
            <a:ext cx="80772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Special Characters</a:t>
            </a:r>
          </a:p>
          <a:p>
            <a:r>
              <a:rPr lang="en-US" dirty="0"/>
              <a:t>Because strings must be written within quotes, JavaScript will misunderstand this string</a:t>
            </a:r>
            <a:r>
              <a:rPr lang="en-US" dirty="0" smtClean="0"/>
              <a:t>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y = "We are the so-called "Vikings" from the north</a:t>
            </a:r>
            <a:r>
              <a:rPr lang="en-US" dirty="0" smtClean="0"/>
              <a:t>.“</a:t>
            </a:r>
          </a:p>
          <a:p>
            <a:r>
              <a:rPr lang="en-US" dirty="0"/>
              <a:t>The string will be chopped to "We are the so-called </a:t>
            </a:r>
            <a:r>
              <a:rPr lang="en-US" dirty="0" smtClean="0"/>
              <a:t>". </a:t>
            </a:r>
            <a:endParaRPr lang="en-US" dirty="0"/>
          </a:p>
          <a:p>
            <a:r>
              <a:rPr lang="en-US" dirty="0"/>
              <a:t>The solution to avoid this problem, is to use the </a:t>
            </a:r>
            <a:r>
              <a:rPr lang="en-US" b="1" dirty="0"/>
              <a:t>\ escape character</a:t>
            </a:r>
            <a:r>
              <a:rPr lang="en-US" dirty="0"/>
              <a:t>.</a:t>
            </a:r>
          </a:p>
          <a:p>
            <a:r>
              <a:rPr lang="en-US" dirty="0"/>
              <a:t>The backslash escape character turns special characters into string characters:</a:t>
            </a:r>
          </a:p>
          <a:p>
            <a:pPr marL="914400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x = 'It\'s alright';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y = "We are the so-called \"Vikings\" from the north</a:t>
            </a:r>
            <a:r>
              <a:rPr lang="en-US" dirty="0" smtClean="0"/>
              <a:t>.“</a:t>
            </a:r>
          </a:p>
          <a:p>
            <a:r>
              <a:rPr lang="en-US" dirty="0"/>
              <a:t>The escape character (\) can also be used to insert other special characters in a string</a:t>
            </a:r>
            <a:r>
              <a:rPr lang="en-US" dirty="0" smtClean="0"/>
              <a:t>. </a:t>
            </a:r>
            <a:endParaRPr lang="en-US" dirty="0"/>
          </a:p>
          <a:p>
            <a:endParaRPr lang="en-US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Concatenation and so much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0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HTTP request-response loop</a:t>
            </a:r>
            <a:endParaRPr lang="en-US" dirty="0"/>
          </a:p>
        </p:txBody>
      </p:sp>
      <p:pic>
        <p:nvPicPr>
          <p:cNvPr id="5" name="Content Placeholder 4" descr="4071506004.eps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537" r="-5537"/>
          <a:stretch>
            <a:fillRect/>
          </a:stretch>
        </p:blipFill>
        <p:spPr>
          <a:xfrm>
            <a:off x="572610" y="873211"/>
            <a:ext cx="8114190" cy="573749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Without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59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8001000" cy="50292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Breaking Long Code Lines</a:t>
            </a:r>
          </a:p>
          <a:p>
            <a:r>
              <a:rPr lang="en-US" dirty="0"/>
              <a:t>For best readability, programmers often like to avoid code lines longer than 80 characters.</a:t>
            </a:r>
          </a:p>
          <a:p>
            <a:r>
              <a:rPr lang="en-US" dirty="0"/>
              <a:t>If a JavaScript statement does not fit on one line, the best place to break it is after an operator:</a:t>
            </a:r>
          </a:p>
          <a:p>
            <a:pPr marL="457200"/>
            <a:r>
              <a:rPr lang="en-US" dirty="0" err="1"/>
              <a:t>document.getElementById</a:t>
            </a:r>
            <a:r>
              <a:rPr lang="en-US" dirty="0"/>
              <a:t>("demo").</a:t>
            </a:r>
            <a:r>
              <a:rPr lang="en-US" dirty="0" err="1"/>
              <a:t>innerHTML</a:t>
            </a:r>
            <a:r>
              <a:rPr lang="en-US" dirty="0"/>
              <a:t> =</a:t>
            </a:r>
            <a:br>
              <a:rPr lang="en-US" dirty="0"/>
            </a:br>
            <a:r>
              <a:rPr lang="en-US" dirty="0"/>
              <a:t>"Hello Dolly</a:t>
            </a:r>
            <a:r>
              <a:rPr lang="en-US" dirty="0" smtClean="0"/>
              <a:t>.";</a:t>
            </a:r>
          </a:p>
          <a:p>
            <a:r>
              <a:rPr lang="en-US" dirty="0" smtClean="0"/>
              <a:t>You </a:t>
            </a:r>
            <a:r>
              <a:rPr lang="en-US" dirty="0"/>
              <a:t>can also break up a code line </a:t>
            </a:r>
            <a:r>
              <a:rPr lang="en-US" b="1" dirty="0"/>
              <a:t>within a text string</a:t>
            </a:r>
            <a:r>
              <a:rPr lang="en-US" dirty="0"/>
              <a:t> with a single backslash</a:t>
            </a:r>
            <a:r>
              <a:rPr lang="en-US" dirty="0" smtClean="0"/>
              <a:t>:</a:t>
            </a:r>
            <a:br>
              <a:rPr lang="en-US" dirty="0" smtClean="0"/>
            </a:br>
            <a:endParaRPr lang="en-US" dirty="0" smtClean="0"/>
          </a:p>
          <a:p>
            <a:pPr marL="457200"/>
            <a:r>
              <a:rPr lang="en-US" dirty="0" err="1" smtClean="0"/>
              <a:t>document.getElementById</a:t>
            </a:r>
            <a:r>
              <a:rPr lang="en-US" dirty="0"/>
              <a:t>("demo").</a:t>
            </a:r>
            <a:r>
              <a:rPr lang="en-US" dirty="0" err="1"/>
              <a:t>innerHTML</a:t>
            </a:r>
            <a:r>
              <a:rPr lang="en-US" dirty="0"/>
              <a:t> = "Hello \</a:t>
            </a:r>
            <a:br>
              <a:rPr lang="en-US" dirty="0"/>
            </a:br>
            <a:r>
              <a:rPr lang="en-US" dirty="0"/>
              <a:t>Dolly!"; </a:t>
            </a:r>
            <a:endParaRPr lang="en-US" dirty="0" smtClean="0"/>
          </a:p>
          <a:p>
            <a:endParaRPr lang="en-US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Concatenation and so much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668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80010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Breaking Long Code Lines</a:t>
            </a:r>
          </a:p>
          <a:p>
            <a:r>
              <a:rPr lang="en-US" dirty="0"/>
              <a:t>For best readability, programmers often like to avoid code lines longer than 80 characters.</a:t>
            </a:r>
          </a:p>
          <a:p>
            <a:r>
              <a:rPr lang="en-US" dirty="0"/>
              <a:t>If a JavaScript statement does not fit on one line, the best place to break it is after an </a:t>
            </a:r>
            <a:r>
              <a:rPr lang="en-US" dirty="0" smtClean="0"/>
              <a:t>operator:</a:t>
            </a:r>
          </a:p>
          <a:p>
            <a:pPr marL="457200"/>
            <a:r>
              <a:rPr lang="en-US" dirty="0" smtClean="0"/>
              <a:t>	</a:t>
            </a:r>
            <a:r>
              <a:rPr lang="en-US" dirty="0" err="1" smtClean="0"/>
              <a:t>document.getElementById</a:t>
            </a:r>
            <a:r>
              <a:rPr lang="en-US" dirty="0"/>
              <a:t>("demo").</a:t>
            </a:r>
            <a:r>
              <a:rPr lang="en-US" dirty="0" err="1"/>
              <a:t>innerHTML</a:t>
            </a:r>
            <a:r>
              <a:rPr lang="en-US" dirty="0"/>
              <a:t> =</a:t>
            </a:r>
            <a:br>
              <a:rPr lang="en-US" dirty="0"/>
            </a:br>
            <a:r>
              <a:rPr lang="en-US" dirty="0" smtClean="0"/>
              <a:t>	"</a:t>
            </a:r>
            <a:r>
              <a:rPr lang="en-US" dirty="0"/>
              <a:t>Hello Dolly</a:t>
            </a:r>
            <a:r>
              <a:rPr lang="en-US" dirty="0" smtClean="0"/>
              <a:t>.";</a:t>
            </a:r>
          </a:p>
          <a:p>
            <a:r>
              <a:rPr lang="en-US" dirty="0" smtClean="0"/>
              <a:t>You </a:t>
            </a:r>
            <a:r>
              <a:rPr lang="en-US" dirty="0"/>
              <a:t>can also break up a code line </a:t>
            </a:r>
            <a:r>
              <a:rPr lang="en-US" b="1" dirty="0"/>
              <a:t>within a text string</a:t>
            </a:r>
            <a:r>
              <a:rPr lang="en-US" dirty="0"/>
              <a:t> with a single backslash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document.getElementById</a:t>
            </a:r>
            <a:r>
              <a:rPr lang="en-US" dirty="0"/>
              <a:t>("demo").</a:t>
            </a:r>
            <a:r>
              <a:rPr lang="en-US" dirty="0" err="1"/>
              <a:t>innerHTML</a:t>
            </a:r>
            <a:r>
              <a:rPr lang="en-US" dirty="0"/>
              <a:t> = "Hello \</a:t>
            </a:r>
            <a:br>
              <a:rPr lang="en-US" dirty="0"/>
            </a:br>
            <a:r>
              <a:rPr lang="en-US" dirty="0" smtClean="0"/>
              <a:t>	Dolly!";</a:t>
            </a:r>
          </a:p>
          <a:p>
            <a:r>
              <a:rPr lang="en-US" dirty="0" smtClean="0"/>
              <a:t>The \ method is not a ECMAScript (JavaScript) standard.</a:t>
            </a:r>
            <a:br>
              <a:rPr lang="en-US" dirty="0" smtClean="0"/>
            </a:br>
            <a:r>
              <a:rPr lang="en-US" sz="2600" b="1" dirty="0" smtClean="0"/>
              <a:t>Some browsers do not allow spaces behind the \ character.</a:t>
            </a:r>
            <a:endParaRPr lang="en-US" sz="2600" b="1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Concatenation and so much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86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8001000" cy="5029200"/>
          </a:xfrm>
        </p:spPr>
        <p:txBody>
          <a:bodyPr>
            <a:normAutofit/>
          </a:bodyPr>
          <a:lstStyle/>
          <a:p>
            <a:r>
              <a:rPr lang="en-US" b="1" dirty="0"/>
              <a:t>Breaking Long Code Lines</a:t>
            </a:r>
          </a:p>
          <a:p>
            <a:r>
              <a:rPr lang="en-US" dirty="0"/>
              <a:t>The safest (but a little slower) way to break a long string is to use string addition</a:t>
            </a:r>
            <a:r>
              <a:rPr lang="en-US" dirty="0" smtClean="0"/>
              <a:t>:</a:t>
            </a:r>
          </a:p>
          <a:p>
            <a:r>
              <a:rPr lang="en-US" sz="2800" dirty="0" err="1"/>
              <a:t>document.getElementById</a:t>
            </a:r>
            <a:r>
              <a:rPr lang="en-US" sz="2800" dirty="0"/>
              <a:t>("demo").</a:t>
            </a:r>
            <a:r>
              <a:rPr lang="en-US" sz="2800" dirty="0" err="1"/>
              <a:t>innerHTML</a:t>
            </a:r>
            <a:r>
              <a:rPr lang="en-US" sz="2800" dirty="0"/>
              <a:t> = "Hello" + </a:t>
            </a:r>
            <a:br>
              <a:rPr lang="en-US" sz="2800" dirty="0"/>
            </a:br>
            <a:r>
              <a:rPr lang="en-US" sz="2800" dirty="0"/>
              <a:t>"Dolly!"; </a:t>
            </a:r>
            <a:endParaRPr lang="en-US" sz="2800" dirty="0" smtClean="0"/>
          </a:p>
          <a:p>
            <a:endParaRPr lang="en-US" sz="2600" b="1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Concatenation and so much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63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80010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sz="2800" b="1" dirty="0" smtClean="0"/>
              <a:t>Strings </a:t>
            </a:r>
            <a:r>
              <a:rPr lang="en-US" sz="2800" b="1" dirty="0"/>
              <a:t>Can be Objects</a:t>
            </a:r>
          </a:p>
          <a:p>
            <a:r>
              <a:rPr lang="en-US" sz="2600" dirty="0"/>
              <a:t>Normally, JavaScript strings are primitive values, created from literals: </a:t>
            </a:r>
            <a:endParaRPr lang="en-US" sz="2600" dirty="0" smtClean="0"/>
          </a:p>
          <a:p>
            <a:r>
              <a:rPr lang="en-US" sz="2600" b="1" dirty="0"/>
              <a:t>	</a:t>
            </a:r>
            <a:r>
              <a:rPr lang="en-US" sz="2600" dirty="0" err="1" smtClean="0"/>
              <a:t>var</a:t>
            </a:r>
            <a:r>
              <a:rPr lang="en-US" sz="2600" dirty="0" smtClean="0"/>
              <a:t> </a:t>
            </a:r>
            <a:r>
              <a:rPr lang="en-US" sz="2600" dirty="0" err="1"/>
              <a:t>firstName</a:t>
            </a:r>
            <a:r>
              <a:rPr lang="en-US" sz="2600" dirty="0"/>
              <a:t> = "John"</a:t>
            </a:r>
          </a:p>
          <a:p>
            <a:r>
              <a:rPr lang="en-US" sz="2600" dirty="0"/>
              <a:t>But strings can also be defined as objects with the keyword new: </a:t>
            </a:r>
            <a:endParaRPr lang="en-US" sz="2600" dirty="0" smtClean="0"/>
          </a:p>
          <a:p>
            <a:r>
              <a:rPr lang="en-US" sz="2600" dirty="0"/>
              <a:t>	</a:t>
            </a:r>
            <a:r>
              <a:rPr lang="en-US" sz="2600" dirty="0" err="1" smtClean="0"/>
              <a:t>var</a:t>
            </a:r>
            <a:r>
              <a:rPr lang="en-US" sz="2600" dirty="0" smtClean="0"/>
              <a:t> </a:t>
            </a:r>
            <a:r>
              <a:rPr lang="en-US" sz="2600" dirty="0" err="1"/>
              <a:t>firstName</a:t>
            </a:r>
            <a:r>
              <a:rPr lang="en-US" sz="2600" dirty="0"/>
              <a:t> = new String("John")</a:t>
            </a:r>
          </a:p>
          <a:p>
            <a:r>
              <a:rPr lang="en-US" sz="2600" dirty="0"/>
              <a:t>When using the == equality operator, equal strings looks equal</a:t>
            </a:r>
            <a:r>
              <a:rPr lang="en-US" sz="2600" dirty="0" smtClean="0"/>
              <a:t>:</a:t>
            </a:r>
          </a:p>
          <a:p>
            <a:pPr marL="914400"/>
            <a:r>
              <a:rPr lang="en-US" sz="2600" dirty="0" err="1"/>
              <a:t>var</a:t>
            </a:r>
            <a:r>
              <a:rPr lang="en-US" sz="2600" dirty="0"/>
              <a:t> x = "John";             </a:t>
            </a:r>
            <a:br>
              <a:rPr lang="en-US" sz="2600" dirty="0"/>
            </a:br>
            <a:r>
              <a:rPr lang="en-US" sz="2600" dirty="0" err="1"/>
              <a:t>var</a:t>
            </a:r>
            <a:r>
              <a:rPr lang="en-US" sz="2600" dirty="0"/>
              <a:t> y = new String("John</a:t>
            </a:r>
            <a:r>
              <a:rPr lang="en-US" sz="2600" dirty="0" smtClean="0"/>
              <a:t>");</a:t>
            </a:r>
            <a:r>
              <a:rPr lang="en-US" sz="2600" dirty="0"/>
              <a:t/>
            </a:r>
            <a:br>
              <a:rPr lang="en-US" sz="2600" dirty="0"/>
            </a:br>
            <a:r>
              <a:rPr lang="en-US" sz="2600" dirty="0" smtClean="0"/>
              <a:t>// </a:t>
            </a:r>
            <a:r>
              <a:rPr lang="en-US" sz="2600" dirty="0"/>
              <a:t>(x == y) is true because x and y have equal values </a:t>
            </a:r>
            <a:endParaRPr lang="en-US" b="1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Concatenation and so much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68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8001000" cy="5029200"/>
          </a:xfrm>
        </p:spPr>
        <p:txBody>
          <a:bodyPr>
            <a:normAutofit fontScale="92500" lnSpcReduction="20000"/>
          </a:bodyPr>
          <a:lstStyle/>
          <a:p>
            <a:r>
              <a:rPr lang="en-US" sz="2800" b="1" dirty="0" smtClean="0"/>
              <a:t>Strings </a:t>
            </a:r>
            <a:r>
              <a:rPr lang="en-US" sz="2800" b="1" dirty="0"/>
              <a:t>Can be Objects</a:t>
            </a:r>
          </a:p>
          <a:p>
            <a:r>
              <a:rPr lang="en-US" sz="2600" dirty="0"/>
              <a:t>Normally, JavaScript strings are primitive values, created from literals: </a:t>
            </a:r>
            <a:endParaRPr lang="en-US" sz="2600" dirty="0" smtClean="0"/>
          </a:p>
          <a:p>
            <a:r>
              <a:rPr lang="en-US" sz="2600" b="1" dirty="0" smtClean="0"/>
              <a:t>	</a:t>
            </a:r>
            <a:r>
              <a:rPr lang="en-US" sz="2600" dirty="0" err="1" smtClean="0"/>
              <a:t>var</a:t>
            </a:r>
            <a:r>
              <a:rPr lang="en-US" sz="2600" dirty="0" smtClean="0"/>
              <a:t> </a:t>
            </a:r>
            <a:r>
              <a:rPr lang="en-US" sz="2600" dirty="0" err="1" smtClean="0"/>
              <a:t>firstName</a:t>
            </a:r>
            <a:r>
              <a:rPr lang="en-US" sz="2600" dirty="0" smtClean="0"/>
              <a:t> = "John"</a:t>
            </a:r>
          </a:p>
          <a:p>
            <a:r>
              <a:rPr lang="en-US" sz="2600" dirty="0" smtClean="0"/>
              <a:t>But </a:t>
            </a:r>
            <a:r>
              <a:rPr lang="en-US" sz="2600" dirty="0"/>
              <a:t>strings can also be defined as objects with the keyword new: </a:t>
            </a:r>
            <a:endParaRPr lang="en-US" sz="2600" dirty="0" smtClean="0"/>
          </a:p>
          <a:p>
            <a:r>
              <a:rPr lang="en-US" sz="2600" dirty="0" smtClean="0"/>
              <a:t>	</a:t>
            </a:r>
            <a:r>
              <a:rPr lang="en-US" sz="2600" dirty="0" err="1" smtClean="0"/>
              <a:t>var</a:t>
            </a:r>
            <a:r>
              <a:rPr lang="en-US" sz="2600" dirty="0" smtClean="0"/>
              <a:t> </a:t>
            </a:r>
            <a:r>
              <a:rPr lang="en-US" sz="2600" dirty="0" err="1" smtClean="0"/>
              <a:t>firstName</a:t>
            </a:r>
            <a:r>
              <a:rPr lang="en-US" sz="2600" dirty="0" smtClean="0"/>
              <a:t> = new String("John")</a:t>
            </a:r>
          </a:p>
          <a:p>
            <a:r>
              <a:rPr lang="en-US" sz="2600" dirty="0" smtClean="0"/>
              <a:t>When </a:t>
            </a:r>
            <a:r>
              <a:rPr lang="en-US" sz="2600" dirty="0"/>
              <a:t>using the == equality operator, equal strings looks </a:t>
            </a:r>
            <a:r>
              <a:rPr lang="en-US" sz="2600" dirty="0" smtClean="0"/>
              <a:t>equal:</a:t>
            </a:r>
          </a:p>
          <a:p>
            <a:pPr marL="914400"/>
            <a:r>
              <a:rPr lang="en-US" sz="2600" dirty="0" err="1" smtClean="0"/>
              <a:t>var</a:t>
            </a:r>
            <a:r>
              <a:rPr lang="en-US" sz="2600" dirty="0" smtClean="0"/>
              <a:t> x = "John";             </a:t>
            </a:r>
            <a:br>
              <a:rPr lang="en-US" sz="2600" dirty="0" smtClean="0"/>
            </a:br>
            <a:r>
              <a:rPr lang="en-US" sz="2600" dirty="0" err="1" smtClean="0"/>
              <a:t>var</a:t>
            </a:r>
            <a:r>
              <a:rPr lang="en-US" sz="2600" dirty="0" smtClean="0"/>
              <a:t> y = new String("John");</a:t>
            </a:r>
            <a:br>
              <a:rPr lang="en-US" sz="2600" dirty="0" smtClean="0"/>
            </a:br>
            <a:r>
              <a:rPr lang="en-US" sz="2600" dirty="0" smtClean="0"/>
              <a:t>// (x == y) is true because x and y have equal values </a:t>
            </a:r>
            <a:endParaRPr lang="en-US" b="1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Concatenation and so much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7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8001000" cy="5029200"/>
          </a:xfrm>
        </p:spPr>
        <p:txBody>
          <a:bodyPr>
            <a:normAutofit/>
          </a:bodyPr>
          <a:lstStyle/>
          <a:p>
            <a:r>
              <a:rPr lang="en-US" sz="2400" b="1" dirty="0"/>
              <a:t>String Properties and Methods</a:t>
            </a:r>
          </a:p>
          <a:p>
            <a:r>
              <a:rPr lang="en-US" sz="2400" dirty="0"/>
              <a:t>Primitive values, like "John Doe", cannot have properties or methods (because they are not objects). </a:t>
            </a:r>
          </a:p>
          <a:p>
            <a:r>
              <a:rPr lang="en-US" sz="2400" dirty="0"/>
              <a:t>But with JavaScript, methods and properties are also available to primitive values, </a:t>
            </a:r>
            <a:endParaRPr lang="en-US" sz="2400" dirty="0" smtClean="0"/>
          </a:p>
          <a:p>
            <a:r>
              <a:rPr lang="en-US" sz="2400" dirty="0" smtClean="0"/>
              <a:t>because </a:t>
            </a:r>
            <a:r>
              <a:rPr lang="en-US" sz="2400" dirty="0"/>
              <a:t>JavaScript treats primitive values as objects when executing methods and properties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Concatenation and so much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153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8001000" cy="5029200"/>
          </a:xfrm>
        </p:spPr>
        <p:txBody>
          <a:bodyPr>
            <a:normAutofit/>
          </a:bodyPr>
          <a:lstStyle/>
          <a:p>
            <a:r>
              <a:rPr lang="en-US" sz="2400" b="1" dirty="0"/>
              <a:t>String Properties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Concatenation and so much more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099605"/>
              </p:ext>
            </p:extLst>
          </p:nvPr>
        </p:nvGraphicFramePr>
        <p:xfrm>
          <a:off x="914400" y="2400141"/>
          <a:ext cx="7543800" cy="2560320"/>
        </p:xfrm>
        <a:graphic>
          <a:graphicData uri="http://schemas.openxmlformats.org/drawingml/2006/table">
            <a:tbl>
              <a:tblPr/>
              <a:tblGrid>
                <a:gridCol w="1926077"/>
                <a:gridCol w="5617723"/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Property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400"/>
                        <a:t>constructor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Returns the function that created the String object's prototype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400"/>
                        <a:t>length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Returns the length of a string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2400"/>
                        <a:t>prototype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Allows you to add properties and methods to an object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0401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8001000" cy="5029200"/>
          </a:xfrm>
        </p:spPr>
        <p:txBody>
          <a:bodyPr>
            <a:normAutofit/>
          </a:bodyPr>
          <a:lstStyle/>
          <a:p>
            <a:r>
              <a:rPr lang="en-US" sz="2400" b="1" dirty="0"/>
              <a:t>String Methods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Concatenation and so much more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317849"/>
              </p:ext>
            </p:extLst>
          </p:nvPr>
        </p:nvGraphicFramePr>
        <p:xfrm>
          <a:off x="914400" y="1825534"/>
          <a:ext cx="7696200" cy="4184040"/>
        </p:xfrm>
        <a:graphic>
          <a:graphicData uri="http://schemas.openxmlformats.org/drawingml/2006/table">
            <a:tbl>
              <a:tblPr/>
              <a:tblGrid>
                <a:gridCol w="2667000"/>
                <a:gridCol w="5029200"/>
              </a:tblGrid>
              <a:tr h="107123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Method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Description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7466">
                <a:tc>
                  <a:txBody>
                    <a:bodyPr/>
                    <a:lstStyle/>
                    <a:p>
                      <a:r>
                        <a:rPr lang="en-US" sz="2400"/>
                        <a:t>charAt()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Returns the character at the specified index (position)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7466">
                <a:tc>
                  <a:txBody>
                    <a:bodyPr/>
                    <a:lstStyle/>
                    <a:p>
                      <a:r>
                        <a:rPr lang="en-US" sz="2400"/>
                        <a:t>charCodeAt()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Returns the Unicode of the character at the specified index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7466">
                <a:tc>
                  <a:txBody>
                    <a:bodyPr/>
                    <a:lstStyle/>
                    <a:p>
                      <a:r>
                        <a:rPr lang="en-US" sz="2400"/>
                        <a:t>concat()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Joins two or more strings, and returns a copy of the joined strings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7466">
                <a:tc>
                  <a:txBody>
                    <a:bodyPr/>
                    <a:lstStyle/>
                    <a:p>
                      <a:r>
                        <a:rPr lang="en-US" sz="2400"/>
                        <a:t>fromCharCode()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Converts Unicode values to characters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7808">
                <a:tc>
                  <a:txBody>
                    <a:bodyPr/>
                    <a:lstStyle/>
                    <a:p>
                      <a:r>
                        <a:rPr lang="en-US" sz="2400" dirty="0" err="1"/>
                        <a:t>indexOf</a:t>
                      </a:r>
                      <a:r>
                        <a:rPr lang="en-US" sz="2400" dirty="0"/>
                        <a:t>()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Returns the position of the first found occurrence of a specified value in a string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7131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8001000" cy="5029200"/>
          </a:xfrm>
        </p:spPr>
        <p:txBody>
          <a:bodyPr>
            <a:normAutofit/>
          </a:bodyPr>
          <a:lstStyle/>
          <a:p>
            <a:r>
              <a:rPr lang="en-US" sz="2400" b="1" dirty="0"/>
              <a:t>String Methods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Concatenation and so much more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48962"/>
              </p:ext>
            </p:extLst>
          </p:nvPr>
        </p:nvGraphicFramePr>
        <p:xfrm>
          <a:off x="609600" y="2362200"/>
          <a:ext cx="8077200" cy="3059980"/>
        </p:xfrm>
        <a:graphic>
          <a:graphicData uri="http://schemas.openxmlformats.org/drawingml/2006/table">
            <a:tbl>
              <a:tblPr/>
              <a:tblGrid>
                <a:gridCol w="2255795"/>
                <a:gridCol w="5821405"/>
              </a:tblGrid>
              <a:tr h="107123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Method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Description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7808">
                <a:tc>
                  <a:txBody>
                    <a:bodyPr/>
                    <a:lstStyle/>
                    <a:p>
                      <a:r>
                        <a:rPr lang="en-US" sz="2400" dirty="0" err="1"/>
                        <a:t>lastIndexOf</a:t>
                      </a:r>
                      <a:r>
                        <a:rPr lang="en-US" sz="2400" dirty="0"/>
                        <a:t>()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Returns the position of the last found occurrence of a specified value in a string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7466">
                <a:tc>
                  <a:txBody>
                    <a:bodyPr/>
                    <a:lstStyle/>
                    <a:p>
                      <a:r>
                        <a:rPr lang="en-US" sz="2400" dirty="0" err="1"/>
                        <a:t>localeCompare</a:t>
                      </a:r>
                      <a:r>
                        <a:rPr lang="en-US" sz="2400" dirty="0"/>
                        <a:t>()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Compares two strings in the current locale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7808">
                <a:tc>
                  <a:txBody>
                    <a:bodyPr/>
                    <a:lstStyle/>
                    <a:p>
                      <a:r>
                        <a:rPr lang="en-US" sz="2400" dirty="0"/>
                        <a:t>match()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Searches a string for a match against a regular expression, and returns the matches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7808">
                <a:tc>
                  <a:txBody>
                    <a:bodyPr/>
                    <a:lstStyle/>
                    <a:p>
                      <a:r>
                        <a:rPr lang="en-US" sz="2400"/>
                        <a:t>replace()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Searches a string for a value and returns a new string with the value replaced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030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8001000" cy="5029200"/>
          </a:xfrm>
        </p:spPr>
        <p:txBody>
          <a:bodyPr>
            <a:normAutofit/>
          </a:bodyPr>
          <a:lstStyle/>
          <a:p>
            <a:r>
              <a:rPr lang="en-US" sz="2400" b="1" dirty="0"/>
              <a:t>String Methods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Concatenation and so much more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239121"/>
              </p:ext>
            </p:extLst>
          </p:nvPr>
        </p:nvGraphicFramePr>
        <p:xfrm>
          <a:off x="609600" y="2133600"/>
          <a:ext cx="7924800" cy="3452520"/>
        </p:xfrm>
        <a:graphic>
          <a:graphicData uri="http://schemas.openxmlformats.org/drawingml/2006/table">
            <a:tbl>
              <a:tblPr/>
              <a:tblGrid>
                <a:gridCol w="1647731"/>
                <a:gridCol w="6277069"/>
              </a:tblGrid>
              <a:tr h="107123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Method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Description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7466">
                <a:tc>
                  <a:txBody>
                    <a:bodyPr/>
                    <a:lstStyle/>
                    <a:p>
                      <a:r>
                        <a:rPr lang="en-US" sz="2400" dirty="0"/>
                        <a:t>search()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Searches a string for a value and returns the position of the match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7466">
                <a:tc>
                  <a:txBody>
                    <a:bodyPr/>
                    <a:lstStyle/>
                    <a:p>
                      <a:r>
                        <a:rPr lang="en-US" sz="2400"/>
                        <a:t>slice()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Extracts a part of a string and returns a new string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7466">
                <a:tc>
                  <a:txBody>
                    <a:bodyPr/>
                    <a:lstStyle/>
                    <a:p>
                      <a:r>
                        <a:rPr lang="en-US" sz="2400" dirty="0"/>
                        <a:t>split()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Splits a string into an array of substrings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7808">
                <a:tc>
                  <a:txBody>
                    <a:bodyPr/>
                    <a:lstStyle/>
                    <a:p>
                      <a:r>
                        <a:rPr lang="en-US" sz="2400" dirty="0" err="1"/>
                        <a:t>substr</a:t>
                      </a:r>
                      <a:r>
                        <a:rPr lang="en-US" sz="2400" dirty="0"/>
                        <a:t>()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Extracts a part of a string from a start position through a number of characters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7466">
                <a:tc>
                  <a:txBody>
                    <a:bodyPr/>
                    <a:lstStyle/>
                    <a:p>
                      <a:r>
                        <a:rPr lang="en-US" sz="2400"/>
                        <a:t>substring()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Extracts a part of a string between two specified positions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205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in Modern 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46237"/>
            <a:ext cx="7924800" cy="4525963"/>
          </a:xfrm>
        </p:spPr>
        <p:txBody>
          <a:bodyPr/>
          <a:lstStyle/>
          <a:p>
            <a:r>
              <a:rPr lang="en-US" sz="2400" dirty="0"/>
              <a:t>JavaScript became a much more important part of web development in the mid 2000s with </a:t>
            </a:r>
            <a:r>
              <a:rPr lang="en-US" sz="2400" b="1" dirty="0" smtClean="0"/>
              <a:t>AJAX</a:t>
            </a:r>
            <a:r>
              <a:rPr lang="en-US" sz="2400" dirty="0" smtClean="0"/>
              <a:t>.</a:t>
            </a:r>
          </a:p>
          <a:p>
            <a:r>
              <a:rPr lang="en-US" sz="2800" b="1" dirty="0" smtClean="0"/>
              <a:t>AJAX </a:t>
            </a:r>
            <a:r>
              <a:rPr lang="en-US" sz="2800" dirty="0" smtClean="0"/>
              <a:t>is both an acronym as well as a general term. 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smtClean="0">
                <a:solidFill>
                  <a:srgbClr val="FF6600"/>
                </a:solidFill>
              </a:rPr>
              <a:t>A</a:t>
            </a:r>
            <a:r>
              <a:rPr lang="en-US" sz="2400" dirty="0" smtClean="0"/>
              <a:t>synchronous </a:t>
            </a:r>
            <a:r>
              <a:rPr lang="en-US" sz="2400" b="1" dirty="0">
                <a:solidFill>
                  <a:srgbClr val="FF6600"/>
                </a:solidFill>
              </a:rPr>
              <a:t>J</a:t>
            </a:r>
            <a:r>
              <a:rPr lang="en-US" sz="2400" dirty="0"/>
              <a:t>avaScript </a:t>
            </a:r>
            <a:r>
              <a:rPr lang="en-US" sz="2400" b="1" dirty="0">
                <a:solidFill>
                  <a:srgbClr val="FF6600"/>
                </a:solidFill>
              </a:rPr>
              <a:t>A</a:t>
            </a:r>
            <a:r>
              <a:rPr lang="en-US" sz="2400" dirty="0"/>
              <a:t>nd </a:t>
            </a:r>
            <a:r>
              <a:rPr lang="en-US" sz="2400" b="1" dirty="0">
                <a:solidFill>
                  <a:srgbClr val="FF6600"/>
                </a:solidFill>
              </a:rPr>
              <a:t>X</a:t>
            </a:r>
            <a:r>
              <a:rPr lang="en-US" sz="2400" dirty="0"/>
              <a:t>ML.</a:t>
            </a:r>
          </a:p>
          <a:p>
            <a:pPr marL="342900" lvl="1" indent="-342900">
              <a:buClr>
                <a:schemeClr val="accent3">
                  <a:lumMod val="75000"/>
                </a:schemeClr>
              </a:buClr>
              <a:buFont typeface="Arial"/>
              <a:buChar char="•"/>
            </a:pPr>
            <a:r>
              <a:rPr lang="en-US" sz="2400" dirty="0"/>
              <a:t>The most important feature of AJAX sites is the asynchronous data requests.</a:t>
            </a:r>
          </a:p>
          <a:p>
            <a:pPr marL="342900" indent="-342900">
              <a:buFont typeface="Arial"/>
              <a:buChar char="•"/>
            </a:pPr>
            <a:endParaRPr lang="en-US" sz="2400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AJAX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93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95400"/>
            <a:ext cx="8001000" cy="5029200"/>
          </a:xfrm>
        </p:spPr>
        <p:txBody>
          <a:bodyPr>
            <a:normAutofit/>
          </a:bodyPr>
          <a:lstStyle/>
          <a:p>
            <a:r>
              <a:rPr lang="en-US" sz="2400" b="1" dirty="0"/>
              <a:t>String Methods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Concatenation and so much more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577761"/>
              </p:ext>
            </p:extLst>
          </p:nvPr>
        </p:nvGraphicFramePr>
        <p:xfrm>
          <a:off x="457200" y="1825534"/>
          <a:ext cx="8153400" cy="4603360"/>
        </p:xfrm>
        <a:graphic>
          <a:graphicData uri="http://schemas.openxmlformats.org/drawingml/2006/table">
            <a:tbl>
              <a:tblPr/>
              <a:tblGrid>
                <a:gridCol w="3048000"/>
                <a:gridCol w="5105400"/>
              </a:tblGrid>
              <a:tr h="107123">
                <a:tc>
                  <a:txBody>
                    <a:bodyPr/>
                    <a:lstStyle/>
                    <a:p>
                      <a:r>
                        <a:rPr lang="en-US" sz="2400" dirty="0">
                          <a:effectLst/>
                        </a:rPr>
                        <a:t>Method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Description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7808">
                <a:tc>
                  <a:txBody>
                    <a:bodyPr/>
                    <a:lstStyle/>
                    <a:p>
                      <a:r>
                        <a:rPr lang="en-US" sz="2400" dirty="0" err="1"/>
                        <a:t>toLocaleLowerCase</a:t>
                      </a:r>
                      <a:r>
                        <a:rPr lang="en-US" sz="2400" dirty="0"/>
                        <a:t>()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Converts a string to lowercase letters, according to the host's locale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7808">
                <a:tc>
                  <a:txBody>
                    <a:bodyPr/>
                    <a:lstStyle/>
                    <a:p>
                      <a:r>
                        <a:rPr lang="en-US" sz="2400"/>
                        <a:t>toLocaleUpperCase()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Converts a string to uppercase letters, according to the host's locale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7466">
                <a:tc>
                  <a:txBody>
                    <a:bodyPr/>
                    <a:lstStyle/>
                    <a:p>
                      <a:r>
                        <a:rPr lang="en-US" sz="2400"/>
                        <a:t>toLowerCase()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Converts a string to lowercase letters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7123">
                <a:tc>
                  <a:txBody>
                    <a:bodyPr/>
                    <a:lstStyle/>
                    <a:p>
                      <a:r>
                        <a:rPr lang="en-US" sz="2400" dirty="0" err="1"/>
                        <a:t>toString</a:t>
                      </a:r>
                      <a:r>
                        <a:rPr lang="en-US" sz="2400" dirty="0"/>
                        <a:t>()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Returns the value of a String object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7466">
                <a:tc>
                  <a:txBody>
                    <a:bodyPr/>
                    <a:lstStyle/>
                    <a:p>
                      <a:r>
                        <a:rPr lang="en-US" sz="2400"/>
                        <a:t>toUpperCase()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Converts a string to uppercase letters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7466">
                <a:tc>
                  <a:txBody>
                    <a:bodyPr/>
                    <a:lstStyle/>
                    <a:p>
                      <a:r>
                        <a:rPr lang="en-US" sz="2400"/>
                        <a:t>trim()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Removes whitespace from both ends of a string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7466">
                <a:tc>
                  <a:txBody>
                    <a:bodyPr/>
                    <a:lstStyle/>
                    <a:p>
                      <a:r>
                        <a:rPr lang="en-US" sz="2400"/>
                        <a:t>valueOf()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Returns the primitive value of a String object</a:t>
                      </a:r>
                    </a:p>
                  </a:txBody>
                  <a:tcPr marL="26781" marR="26781" marT="13390" marB="1339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390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Finding a String in a String</a:t>
            </a:r>
          </a:p>
          <a:p>
            <a:r>
              <a:rPr lang="en-US" dirty="0"/>
              <a:t>The </a:t>
            </a:r>
            <a:r>
              <a:rPr lang="en-US" b="1" dirty="0" err="1"/>
              <a:t>indexOf</a:t>
            </a:r>
            <a:r>
              <a:rPr lang="en-US" b="1" dirty="0"/>
              <a:t>()</a:t>
            </a:r>
            <a:r>
              <a:rPr lang="en-US" dirty="0"/>
              <a:t> method returns the index of (the position of) the </a:t>
            </a:r>
            <a:r>
              <a:rPr lang="en-US" b="1" dirty="0"/>
              <a:t>first</a:t>
            </a:r>
            <a:r>
              <a:rPr lang="en-US" dirty="0"/>
              <a:t> occurrence of a specified text in a string: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</a:t>
            </a:r>
            <a:r>
              <a:rPr lang="en-US" dirty="0"/>
              <a:t> = "Please locate where 'locate' occurs!";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pos</a:t>
            </a:r>
            <a:r>
              <a:rPr lang="en-US" dirty="0"/>
              <a:t> = </a:t>
            </a:r>
            <a:r>
              <a:rPr lang="en-US" dirty="0" err="1"/>
              <a:t>str.indexOf</a:t>
            </a:r>
            <a:r>
              <a:rPr lang="en-US" dirty="0"/>
              <a:t>("locate");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916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7696200" cy="487680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&lt;!</a:t>
            </a:r>
            <a:r>
              <a:rPr lang="en-US" dirty="0"/>
              <a:t>DOCTYPE html</a:t>
            </a:r>
            <a:r>
              <a:rPr lang="en-US" dirty="0" smtClean="0"/>
              <a:t>&gt; &lt;</a:t>
            </a:r>
            <a:r>
              <a:rPr lang="en-US" dirty="0"/>
              <a:t>html</a:t>
            </a:r>
            <a:r>
              <a:rPr lang="en-US" dirty="0" smtClean="0"/>
              <a:t>&gt; &lt;</a:t>
            </a:r>
            <a:r>
              <a:rPr lang="en-US" dirty="0"/>
              <a:t>body&gt;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</a:t>
            </a:r>
            <a:r>
              <a:rPr lang="en-US" dirty="0"/>
              <a:t>p id="p1"&gt;Please locate where 'locate' occurs!.&lt;/p&gt;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</a:t>
            </a:r>
            <a:r>
              <a:rPr lang="en-US" dirty="0"/>
              <a:t>button </a:t>
            </a:r>
            <a:r>
              <a:rPr lang="en-US" dirty="0" err="1"/>
              <a:t>onclick</a:t>
            </a:r>
            <a:r>
              <a:rPr lang="en-US" dirty="0"/>
              <a:t>="</a:t>
            </a:r>
            <a:r>
              <a:rPr lang="en-US" dirty="0" err="1"/>
              <a:t>myFunction</a:t>
            </a:r>
            <a:r>
              <a:rPr lang="en-US" dirty="0"/>
              <a:t>()"&gt;Try it&lt;/button&gt;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</a:t>
            </a:r>
            <a:r>
              <a:rPr lang="en-US" dirty="0"/>
              <a:t>p id="demo"&gt;&lt;/p&gt;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</a:t>
            </a:r>
            <a:r>
              <a:rPr lang="en-US" dirty="0"/>
              <a:t>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function </a:t>
            </a:r>
            <a:r>
              <a:rPr lang="en-US" dirty="0" err="1"/>
              <a:t>myFunction</a:t>
            </a:r>
            <a:r>
              <a:rPr lang="en-US" dirty="0"/>
              <a:t>() {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</a:t>
            </a:r>
            <a:r>
              <a:rPr lang="en-US" dirty="0"/>
              <a:t> = </a:t>
            </a:r>
            <a:r>
              <a:rPr lang="en-US" dirty="0" err="1"/>
              <a:t>document.getElementById</a:t>
            </a:r>
            <a:r>
              <a:rPr lang="en-US" dirty="0"/>
              <a:t>("p1").</a:t>
            </a:r>
            <a:r>
              <a:rPr lang="en-US" dirty="0" err="1"/>
              <a:t>innerHTML</a:t>
            </a:r>
            <a:r>
              <a:rPr lang="en-US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pos</a:t>
            </a:r>
            <a:r>
              <a:rPr lang="en-US" dirty="0"/>
              <a:t> = </a:t>
            </a:r>
            <a:r>
              <a:rPr lang="en-US" dirty="0" err="1"/>
              <a:t>str.indexOf</a:t>
            </a:r>
            <a:r>
              <a:rPr lang="en-US" dirty="0"/>
              <a:t>("locate");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</a:t>
            </a:r>
            <a:r>
              <a:rPr lang="en-US" dirty="0" err="1"/>
              <a:t>document.getElementById</a:t>
            </a:r>
            <a:r>
              <a:rPr lang="en-US" dirty="0"/>
              <a:t>("demo").</a:t>
            </a:r>
            <a:r>
              <a:rPr lang="en-US" dirty="0" err="1"/>
              <a:t>innerHTML</a:t>
            </a:r>
            <a:r>
              <a:rPr lang="en-US" dirty="0"/>
              <a:t> = </a:t>
            </a:r>
            <a:r>
              <a:rPr lang="en-US" dirty="0" err="1"/>
              <a:t>pos</a:t>
            </a:r>
            <a:r>
              <a:rPr lang="en-US" dirty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&lt;/script&gt;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&lt;/</a:t>
            </a:r>
            <a:r>
              <a:rPr lang="en-US" dirty="0"/>
              <a:t>body</a:t>
            </a:r>
            <a:r>
              <a:rPr lang="en-US" dirty="0" smtClean="0"/>
              <a:t>&gt; &lt;/</a:t>
            </a:r>
            <a:r>
              <a:rPr lang="en-US" dirty="0"/>
              <a:t>html&gt;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4876800"/>
            <a:ext cx="3618099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33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772400" cy="4525963"/>
          </a:xfrm>
        </p:spPr>
        <p:txBody>
          <a:bodyPr/>
          <a:lstStyle/>
          <a:p>
            <a:r>
              <a:rPr lang="en-US" b="1" dirty="0"/>
              <a:t>Finding a String in a String</a:t>
            </a:r>
          </a:p>
          <a:p>
            <a:r>
              <a:rPr lang="en-US" dirty="0"/>
              <a:t>The </a:t>
            </a:r>
            <a:r>
              <a:rPr lang="en-US" b="1" dirty="0" err="1"/>
              <a:t>lastIndexOf</a:t>
            </a:r>
            <a:r>
              <a:rPr lang="en-US" b="1" dirty="0"/>
              <a:t>()</a:t>
            </a:r>
            <a:r>
              <a:rPr lang="en-US" dirty="0"/>
              <a:t> method returns the index of the </a:t>
            </a:r>
            <a:r>
              <a:rPr lang="en-US" b="1" dirty="0"/>
              <a:t>last</a:t>
            </a:r>
            <a:r>
              <a:rPr lang="en-US" dirty="0"/>
              <a:t> occurrence of a specified text in a string</a:t>
            </a:r>
            <a:r>
              <a:rPr lang="en-US" dirty="0" smtClean="0"/>
              <a:t>: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</a:t>
            </a:r>
            <a:r>
              <a:rPr lang="en-US" dirty="0"/>
              <a:t> = "Please locate where 'locate' occurs!";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pos</a:t>
            </a:r>
            <a:r>
              <a:rPr lang="en-US" dirty="0"/>
              <a:t> = </a:t>
            </a:r>
            <a:r>
              <a:rPr lang="en-US" dirty="0" err="1"/>
              <a:t>str.lastIndexOf</a:t>
            </a:r>
            <a:r>
              <a:rPr lang="en-US" dirty="0"/>
              <a:t>("locate"); </a:t>
            </a:r>
            <a:r>
              <a:rPr lang="en-US" dirty="0" smtClean="0"/>
              <a:t>   // returns 21</a:t>
            </a:r>
          </a:p>
          <a:p>
            <a:endParaRPr lang="en-US" dirty="0"/>
          </a:p>
          <a:p>
            <a:r>
              <a:rPr lang="en-US" dirty="0"/>
              <a:t>Both the </a:t>
            </a:r>
            <a:r>
              <a:rPr lang="en-US" dirty="0" err="1"/>
              <a:t>indexOf</a:t>
            </a:r>
            <a:r>
              <a:rPr lang="en-US" dirty="0"/>
              <a:t>(), and the </a:t>
            </a:r>
            <a:r>
              <a:rPr lang="en-US" dirty="0" err="1"/>
              <a:t>lastIndexOf</a:t>
            </a:r>
            <a:r>
              <a:rPr lang="en-US" dirty="0"/>
              <a:t>() methods return -1 if the text is not found.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85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52578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Searching for a String in a String</a:t>
            </a:r>
          </a:p>
          <a:p>
            <a:r>
              <a:rPr lang="en-US" dirty="0"/>
              <a:t>The </a:t>
            </a:r>
            <a:r>
              <a:rPr lang="en-US" b="1" dirty="0"/>
              <a:t>search()</a:t>
            </a:r>
            <a:r>
              <a:rPr lang="en-US" dirty="0"/>
              <a:t> method searches a string for a specified value and returns the position of the match</a:t>
            </a:r>
            <a:r>
              <a:rPr lang="en-US" dirty="0" smtClean="0"/>
              <a:t>:</a:t>
            </a:r>
          </a:p>
          <a:p>
            <a:pPr marL="914400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</a:t>
            </a:r>
            <a:r>
              <a:rPr lang="en-US" dirty="0"/>
              <a:t> = "Please locate where 'locate' occurs!";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pos</a:t>
            </a:r>
            <a:r>
              <a:rPr lang="en-US" dirty="0"/>
              <a:t> = </a:t>
            </a:r>
            <a:r>
              <a:rPr lang="en-US" dirty="0" err="1"/>
              <a:t>str.search</a:t>
            </a:r>
            <a:r>
              <a:rPr lang="en-US" dirty="0"/>
              <a:t>("locate"); </a:t>
            </a:r>
            <a:r>
              <a:rPr lang="en-US" dirty="0" smtClean="0"/>
              <a:t>    // returns 7</a:t>
            </a:r>
          </a:p>
          <a:p>
            <a:r>
              <a:rPr lang="en-US" dirty="0"/>
              <a:t>The two methods, </a:t>
            </a:r>
            <a:r>
              <a:rPr lang="en-US" dirty="0" err="1"/>
              <a:t>indexOf</a:t>
            </a:r>
            <a:r>
              <a:rPr lang="en-US" dirty="0"/>
              <a:t>() and search(), are equal.</a:t>
            </a:r>
          </a:p>
          <a:p>
            <a:r>
              <a:rPr lang="en-US" dirty="0"/>
              <a:t>They accept the same arguments (parameters), and they return the same value.</a:t>
            </a:r>
          </a:p>
          <a:p>
            <a:r>
              <a:rPr lang="en-US" dirty="0"/>
              <a:t>The two methods are equal, but the search() method can take much more powerful search values.</a:t>
            </a:r>
          </a:p>
          <a:p>
            <a:r>
              <a:rPr lang="en-US" dirty="0"/>
              <a:t>You will learn more about powerful search values in the chapter about regular expressions.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314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5257800"/>
          </a:xfrm>
        </p:spPr>
        <p:txBody>
          <a:bodyPr>
            <a:normAutofit/>
          </a:bodyPr>
          <a:lstStyle/>
          <a:p>
            <a:r>
              <a:rPr lang="en-US" b="1" dirty="0"/>
              <a:t>Searching for a String in a String</a:t>
            </a:r>
          </a:p>
          <a:p>
            <a:r>
              <a:rPr lang="en-US" dirty="0"/>
              <a:t>The </a:t>
            </a:r>
            <a:r>
              <a:rPr lang="en-US" b="1" dirty="0"/>
              <a:t>search()</a:t>
            </a:r>
            <a:r>
              <a:rPr lang="en-US" dirty="0"/>
              <a:t> method searches a string for a specified value and returns the position of the match</a:t>
            </a:r>
            <a:r>
              <a:rPr lang="en-US" dirty="0" smtClean="0"/>
              <a:t>:</a:t>
            </a:r>
          </a:p>
          <a:p>
            <a:pPr marL="914400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</a:t>
            </a:r>
            <a:r>
              <a:rPr lang="en-US" dirty="0"/>
              <a:t> = "Please locate where 'locate' occurs!";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pos</a:t>
            </a:r>
            <a:r>
              <a:rPr lang="en-US" dirty="0"/>
              <a:t> = </a:t>
            </a:r>
            <a:r>
              <a:rPr lang="en-US" dirty="0" err="1"/>
              <a:t>str.search</a:t>
            </a:r>
            <a:r>
              <a:rPr lang="en-US" dirty="0"/>
              <a:t>("locate"); </a:t>
            </a:r>
            <a:r>
              <a:rPr lang="en-US" dirty="0" smtClean="0"/>
              <a:t>    // returns 7</a:t>
            </a:r>
          </a:p>
          <a:p>
            <a:r>
              <a:rPr lang="en-US" dirty="0"/>
              <a:t>The two methods, </a:t>
            </a:r>
            <a:r>
              <a:rPr lang="en-US" dirty="0" err="1"/>
              <a:t>indexOf</a:t>
            </a:r>
            <a:r>
              <a:rPr lang="en-US" dirty="0"/>
              <a:t>() and search(), are equal.</a:t>
            </a:r>
          </a:p>
          <a:p>
            <a:r>
              <a:rPr lang="en-US" dirty="0"/>
              <a:t>They accept the same arguments (parameters), and they return the same value.</a:t>
            </a:r>
          </a:p>
          <a:p>
            <a:r>
              <a:rPr lang="en-US" dirty="0"/>
              <a:t>The two methods are equal, but the search() method can take much more powerful search </a:t>
            </a:r>
            <a:r>
              <a:rPr lang="en-US" dirty="0" smtClean="0"/>
              <a:t>values, for example, with regular </a:t>
            </a:r>
            <a:r>
              <a:rPr lang="en-US" dirty="0"/>
              <a:t>expressions.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604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52578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b="1" dirty="0"/>
              <a:t>Extracting String Parts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There </a:t>
            </a:r>
            <a:r>
              <a:rPr lang="en-US" dirty="0"/>
              <a:t>are 3 methods for extracting a part of a string:</a:t>
            </a:r>
          </a:p>
          <a:p>
            <a:pPr marL="9144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slice(start, end)</a:t>
            </a:r>
          </a:p>
          <a:p>
            <a:pPr marL="91440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substring(start, end)</a:t>
            </a:r>
          </a:p>
          <a:p>
            <a:pPr marL="914400"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substr</a:t>
            </a:r>
            <a:r>
              <a:rPr lang="en-US" dirty="0"/>
              <a:t>(start, length</a:t>
            </a:r>
            <a:r>
              <a:rPr lang="en-US" dirty="0" smtClean="0"/>
              <a:t>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62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5257800"/>
          </a:xfrm>
        </p:spPr>
        <p:txBody>
          <a:bodyPr>
            <a:normAutofit/>
          </a:bodyPr>
          <a:lstStyle/>
          <a:p>
            <a:r>
              <a:rPr lang="en-US" b="1" dirty="0" smtClean="0"/>
              <a:t>The </a:t>
            </a:r>
            <a:r>
              <a:rPr lang="en-US" b="1" dirty="0"/>
              <a:t>slice() Method</a:t>
            </a:r>
          </a:p>
          <a:p>
            <a:r>
              <a:rPr lang="en-US" b="1" dirty="0"/>
              <a:t>slice()</a:t>
            </a:r>
            <a:r>
              <a:rPr lang="en-US" dirty="0"/>
              <a:t> extracts a part of a string and returns the extracted part in a new string.</a:t>
            </a:r>
          </a:p>
          <a:p>
            <a:r>
              <a:rPr lang="en-US" dirty="0"/>
              <a:t>The method takes 2 parameters: the </a:t>
            </a:r>
            <a:r>
              <a:rPr lang="en-US" b="1" dirty="0"/>
              <a:t>starting index</a:t>
            </a:r>
            <a:r>
              <a:rPr lang="en-US" dirty="0"/>
              <a:t> (position), and </a:t>
            </a:r>
            <a:r>
              <a:rPr lang="en-US" b="1" dirty="0"/>
              <a:t>the ending index</a:t>
            </a:r>
            <a:r>
              <a:rPr lang="en-US" dirty="0"/>
              <a:t> (position</a:t>
            </a:r>
            <a:r>
              <a:rPr lang="en-US" dirty="0" smtClean="0"/>
              <a:t>).</a:t>
            </a:r>
          </a:p>
          <a:p>
            <a:r>
              <a:rPr lang="en-US" dirty="0" smtClean="0"/>
              <a:t>// </a:t>
            </a:r>
            <a:r>
              <a:rPr lang="en-US" dirty="0"/>
              <a:t>This example slices out a portion of a string from </a:t>
            </a:r>
            <a:r>
              <a:rPr lang="en-US" dirty="0" err="1" smtClean="0"/>
              <a:t>pos</a:t>
            </a:r>
            <a:r>
              <a:rPr lang="en-US" dirty="0" smtClean="0"/>
              <a:t> </a:t>
            </a:r>
            <a:r>
              <a:rPr lang="en-US" dirty="0"/>
              <a:t>7 to </a:t>
            </a:r>
            <a:r>
              <a:rPr lang="en-US" dirty="0" err="1" smtClean="0"/>
              <a:t>pos</a:t>
            </a:r>
            <a:r>
              <a:rPr lang="en-US" dirty="0" smtClean="0"/>
              <a:t> </a:t>
            </a:r>
            <a:r>
              <a:rPr lang="en-US" dirty="0"/>
              <a:t>13</a:t>
            </a:r>
            <a:r>
              <a:rPr lang="en-US" dirty="0" smtClean="0"/>
              <a:t>: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</a:t>
            </a:r>
            <a:r>
              <a:rPr lang="en-US" dirty="0"/>
              <a:t> = "Apple, Banana, Kiwi";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res = </a:t>
            </a:r>
            <a:r>
              <a:rPr lang="en-US" dirty="0" err="1"/>
              <a:t>str.slice</a:t>
            </a:r>
            <a:r>
              <a:rPr lang="en-US" dirty="0"/>
              <a:t>(7,13); </a:t>
            </a:r>
            <a:endParaRPr lang="en-US" dirty="0" smtClean="0"/>
          </a:p>
          <a:p>
            <a:r>
              <a:rPr lang="en-US" dirty="0" smtClean="0"/>
              <a:t>// returns: </a:t>
            </a:r>
            <a:r>
              <a:rPr lang="en-US" dirty="0"/>
              <a:t>Banana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64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001000" cy="5257800"/>
          </a:xfrm>
        </p:spPr>
        <p:txBody>
          <a:bodyPr>
            <a:normAutofit/>
          </a:bodyPr>
          <a:lstStyle/>
          <a:p>
            <a:r>
              <a:rPr lang="en-US" b="1" dirty="0" smtClean="0"/>
              <a:t>The </a:t>
            </a:r>
            <a:r>
              <a:rPr lang="en-US" b="1" dirty="0"/>
              <a:t>slice() </a:t>
            </a:r>
            <a:r>
              <a:rPr lang="en-US" b="1" dirty="0" smtClean="0"/>
              <a:t>Method </a:t>
            </a:r>
          </a:p>
          <a:p>
            <a:r>
              <a:rPr lang="en-US" dirty="0" smtClean="0"/>
              <a:t>If </a:t>
            </a:r>
            <a:r>
              <a:rPr lang="en-US" dirty="0"/>
              <a:t>a parameter is negative, the position is counted from the end of the string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example slices out a portion of a string from position -12 to position -6: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             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2109876543210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"Apple, Banana, Kiwi";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res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str.slice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(-12,-6);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// returns: Banana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9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001000" cy="5257800"/>
          </a:xfrm>
        </p:spPr>
        <p:txBody>
          <a:bodyPr>
            <a:normAutofit/>
          </a:bodyPr>
          <a:lstStyle/>
          <a:p>
            <a:r>
              <a:rPr lang="en-US" b="1" dirty="0" smtClean="0"/>
              <a:t>The </a:t>
            </a:r>
            <a:r>
              <a:rPr lang="en-US" b="1" dirty="0"/>
              <a:t>slice() </a:t>
            </a:r>
            <a:r>
              <a:rPr lang="en-US" b="1" dirty="0" smtClean="0"/>
              <a:t>Method </a:t>
            </a:r>
          </a:p>
          <a:p>
            <a:r>
              <a:rPr lang="en-US" dirty="0" smtClean="0"/>
              <a:t>If </a:t>
            </a:r>
            <a:r>
              <a:rPr lang="en-US" dirty="0"/>
              <a:t>a parameter is negative, the position is counted from the end of the string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This example slices out a portion of a string from position -12 to position -6: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//              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2109876543210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"Apple, Banana, Kiwi";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res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str.slice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(-12,-6);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// returns: Banana</a:t>
            </a:r>
          </a:p>
          <a:p>
            <a:r>
              <a:rPr lang="en-US" dirty="0"/>
              <a:t>If you omit the second parameter, the method will slice out the rest of the string</a:t>
            </a:r>
            <a:r>
              <a:rPr lang="en-US" dirty="0" smtClean="0"/>
              <a:t>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res = </a:t>
            </a:r>
            <a:r>
              <a:rPr lang="en-US" dirty="0" err="1"/>
              <a:t>str.slice</a:t>
            </a:r>
            <a:r>
              <a:rPr lang="en-US" dirty="0"/>
              <a:t>(7);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103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Asynchronous data requests</a:t>
            </a:r>
            <a:endParaRPr lang="en-US" dirty="0"/>
          </a:p>
        </p:txBody>
      </p:sp>
      <p:pic>
        <p:nvPicPr>
          <p:cNvPr id="5" name="Content Placeholder 4" descr="407150600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618" r="-27618"/>
          <a:stretch>
            <a:fillRect/>
          </a:stretch>
        </p:blipFill>
        <p:spPr>
          <a:xfrm>
            <a:off x="-533400" y="875270"/>
            <a:ext cx="10134600" cy="598273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04800" y="4953000"/>
            <a:ext cx="6400800" cy="3048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better AJAX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489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001000" cy="5257800"/>
          </a:xfrm>
        </p:spPr>
        <p:txBody>
          <a:bodyPr>
            <a:normAutofit/>
          </a:bodyPr>
          <a:lstStyle/>
          <a:p>
            <a:r>
              <a:rPr lang="en-US" b="1" dirty="0" smtClean="0"/>
              <a:t>substring</a:t>
            </a:r>
            <a:r>
              <a:rPr lang="en-US" b="1" dirty="0"/>
              <a:t>()</a:t>
            </a:r>
            <a:r>
              <a:rPr lang="en-US" dirty="0"/>
              <a:t> is similar to slice().</a:t>
            </a:r>
          </a:p>
          <a:p>
            <a:r>
              <a:rPr lang="en-US" dirty="0"/>
              <a:t>The difference is that substring() cannot accept negative indexes</a:t>
            </a:r>
            <a:r>
              <a:rPr lang="en-US" dirty="0" smtClean="0"/>
              <a:t>.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</a:t>
            </a:r>
            <a:r>
              <a:rPr lang="en-US" dirty="0"/>
              <a:t> = "Apple, Banana, Kiwi";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res = </a:t>
            </a:r>
            <a:r>
              <a:rPr lang="en-US" dirty="0" err="1"/>
              <a:t>str.substring</a:t>
            </a:r>
            <a:r>
              <a:rPr lang="en-US" dirty="0"/>
              <a:t>(7,13</a:t>
            </a:r>
            <a:r>
              <a:rPr lang="en-US" dirty="0" smtClean="0"/>
              <a:t>);</a:t>
            </a:r>
          </a:p>
          <a:p>
            <a:r>
              <a:rPr lang="en-US" dirty="0" smtClean="0"/>
              <a:t>// returns: Banana</a:t>
            </a:r>
          </a:p>
          <a:p>
            <a:r>
              <a:rPr lang="en-US" dirty="0"/>
              <a:t>If you omit the second parameter, substring() will slice out the rest of the string.</a:t>
            </a:r>
          </a:p>
          <a:p>
            <a:endParaRPr lang="en-US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486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0010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substr</a:t>
            </a:r>
            <a:r>
              <a:rPr lang="en-US" b="1" dirty="0"/>
              <a:t>() Method</a:t>
            </a:r>
          </a:p>
          <a:p>
            <a:r>
              <a:rPr lang="en-US" b="1" dirty="0" err="1"/>
              <a:t>substr</a:t>
            </a:r>
            <a:r>
              <a:rPr lang="en-US" b="1" dirty="0"/>
              <a:t>()</a:t>
            </a:r>
            <a:r>
              <a:rPr lang="en-US" dirty="0"/>
              <a:t> is similar to slice().</a:t>
            </a:r>
          </a:p>
          <a:p>
            <a:r>
              <a:rPr lang="en-US" dirty="0"/>
              <a:t>The difference is that the second parameter specifies the </a:t>
            </a:r>
            <a:r>
              <a:rPr lang="en-US" b="1" dirty="0"/>
              <a:t>length</a:t>
            </a:r>
            <a:r>
              <a:rPr lang="en-US" dirty="0"/>
              <a:t> of the extracted part.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</a:t>
            </a:r>
            <a:r>
              <a:rPr lang="en-US" dirty="0"/>
              <a:t> = "Apple, Banana, Kiwi";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res = </a:t>
            </a:r>
            <a:r>
              <a:rPr lang="en-US" dirty="0" err="1"/>
              <a:t>str.substr</a:t>
            </a:r>
            <a:r>
              <a:rPr lang="en-US" dirty="0"/>
              <a:t>(7,6); </a:t>
            </a:r>
            <a:endParaRPr lang="en-US" dirty="0" smtClean="0"/>
          </a:p>
          <a:p>
            <a:r>
              <a:rPr lang="en-US" b="1" dirty="0" smtClean="0"/>
              <a:t>// returns: Banana</a:t>
            </a:r>
          </a:p>
          <a:p>
            <a:r>
              <a:rPr lang="en-US" dirty="0"/>
              <a:t>If the first parameter is negative, the position counts from the end of the string.</a:t>
            </a:r>
          </a:p>
          <a:p>
            <a:r>
              <a:rPr lang="en-US" dirty="0"/>
              <a:t>The second parameter can not be negative, because it defines the length.</a:t>
            </a:r>
          </a:p>
          <a:p>
            <a:r>
              <a:rPr lang="en-US" dirty="0"/>
              <a:t>If you omit the second parameter, </a:t>
            </a:r>
            <a:r>
              <a:rPr lang="en-US" dirty="0" err="1"/>
              <a:t>substr</a:t>
            </a:r>
            <a:r>
              <a:rPr lang="en-US" dirty="0"/>
              <a:t>() will slice out the rest of the string.</a:t>
            </a:r>
          </a:p>
          <a:p>
            <a:endParaRPr lang="en-US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63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001000" cy="5257800"/>
          </a:xfrm>
        </p:spPr>
        <p:txBody>
          <a:bodyPr>
            <a:normAutofit/>
          </a:bodyPr>
          <a:lstStyle/>
          <a:p>
            <a:r>
              <a:rPr lang="en-US" b="1" dirty="0"/>
              <a:t>Replacing String Content</a:t>
            </a:r>
          </a:p>
          <a:p>
            <a:r>
              <a:rPr lang="en-US" dirty="0"/>
              <a:t>The </a:t>
            </a:r>
            <a:r>
              <a:rPr lang="en-US" b="1" dirty="0"/>
              <a:t>replace()</a:t>
            </a:r>
            <a:r>
              <a:rPr lang="en-US" dirty="0"/>
              <a:t> method replaces a specified value with another value in a string:</a:t>
            </a:r>
          </a:p>
          <a:p>
            <a:r>
              <a:rPr lang="en-US" dirty="0" err="1"/>
              <a:t>str</a:t>
            </a:r>
            <a:r>
              <a:rPr lang="en-US" dirty="0"/>
              <a:t> = "Please visit Microsoft!";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n = </a:t>
            </a:r>
            <a:r>
              <a:rPr lang="en-US" dirty="0" err="1"/>
              <a:t>str.replace</a:t>
            </a:r>
            <a:r>
              <a:rPr lang="en-US" dirty="0"/>
              <a:t>("Microsoft","W3Schools</a:t>
            </a:r>
            <a:r>
              <a:rPr lang="en-US" dirty="0" smtClean="0"/>
              <a:t>");</a:t>
            </a:r>
          </a:p>
          <a:p>
            <a:r>
              <a:rPr lang="en-US" dirty="0"/>
              <a:t>The replace() method can also take a regular expression as the search value.</a:t>
            </a:r>
            <a:endParaRPr lang="en-US" b="1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180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001000" cy="5257800"/>
          </a:xfrm>
        </p:spPr>
        <p:txBody>
          <a:bodyPr>
            <a:normAutofit/>
          </a:bodyPr>
          <a:lstStyle/>
          <a:p>
            <a:r>
              <a:rPr lang="en-US" b="1" dirty="0"/>
              <a:t>Converting to Upper and Lower Case</a:t>
            </a:r>
          </a:p>
          <a:p>
            <a:r>
              <a:rPr lang="en-US" dirty="0"/>
              <a:t>A string is converted to upper case with </a:t>
            </a:r>
            <a:r>
              <a:rPr lang="en-US" b="1" dirty="0" err="1"/>
              <a:t>toUpperCase</a:t>
            </a:r>
            <a:r>
              <a:rPr lang="en-US" b="1" dirty="0" smtClean="0"/>
              <a:t>()</a:t>
            </a:r>
            <a:r>
              <a:rPr lang="en-US" dirty="0" smtClean="0"/>
              <a:t>:</a:t>
            </a:r>
          </a:p>
          <a:p>
            <a:r>
              <a:rPr lang="en-US" dirty="0" err="1"/>
              <a:t>var</a:t>
            </a:r>
            <a:r>
              <a:rPr lang="en-US" dirty="0"/>
              <a:t> text1 = "Hello World!";       // String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text2 = text1.toUpperCase();  // text2 is text1 converted to </a:t>
            </a:r>
            <a:r>
              <a:rPr lang="en-US" dirty="0" smtClean="0"/>
              <a:t>upper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string is converted to lower case with </a:t>
            </a:r>
            <a:r>
              <a:rPr lang="en-US" b="1" dirty="0" err="1"/>
              <a:t>toLowerCase</a:t>
            </a:r>
            <a:r>
              <a:rPr lang="en-US" b="1" dirty="0" smtClean="0"/>
              <a:t>()</a:t>
            </a:r>
            <a:r>
              <a:rPr lang="en-US" dirty="0" smtClean="0"/>
              <a:t>:</a:t>
            </a:r>
          </a:p>
          <a:p>
            <a:r>
              <a:rPr lang="en-US" dirty="0" err="1"/>
              <a:t>var</a:t>
            </a:r>
            <a:r>
              <a:rPr lang="en-US" dirty="0"/>
              <a:t> text1 = "Hello World!";       // String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text2 = text1.toLowerCase();  // text2 is text1 converted to lower </a:t>
            </a:r>
            <a:endParaRPr lang="en-US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58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001000" cy="5257800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concat</a:t>
            </a:r>
            <a:r>
              <a:rPr lang="en-US" b="1" dirty="0"/>
              <a:t>() Method</a:t>
            </a:r>
          </a:p>
          <a:p>
            <a:r>
              <a:rPr lang="en-US" b="1" dirty="0" err="1"/>
              <a:t>concat</a:t>
            </a:r>
            <a:r>
              <a:rPr lang="en-US" b="1" dirty="0"/>
              <a:t>()</a:t>
            </a:r>
            <a:r>
              <a:rPr lang="en-US" dirty="0"/>
              <a:t> joins two or more strings</a:t>
            </a:r>
            <a:r>
              <a:rPr lang="en-US" dirty="0" smtClean="0"/>
              <a:t>:</a:t>
            </a:r>
          </a:p>
          <a:p>
            <a:r>
              <a:rPr lang="en-US" dirty="0" err="1"/>
              <a:t>var</a:t>
            </a:r>
            <a:r>
              <a:rPr lang="en-US" dirty="0"/>
              <a:t> text1 = "Hello";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text2 = "World";</a:t>
            </a:r>
            <a:br>
              <a:rPr lang="en-US" dirty="0"/>
            </a:br>
            <a:r>
              <a:rPr lang="en-US" dirty="0"/>
              <a:t>text3 = text1.concat(" ",text2); </a:t>
            </a:r>
            <a:endParaRPr lang="en-US" dirty="0" smtClean="0"/>
          </a:p>
          <a:p>
            <a:r>
              <a:rPr lang="en-US" dirty="0"/>
              <a:t>The </a:t>
            </a:r>
            <a:r>
              <a:rPr lang="en-US" b="1" dirty="0" err="1"/>
              <a:t>concat</a:t>
            </a:r>
            <a:r>
              <a:rPr lang="en-US" b="1" dirty="0"/>
              <a:t>()</a:t>
            </a:r>
            <a:r>
              <a:rPr lang="en-US" dirty="0"/>
              <a:t> method can be used instead of the plus operator. These two lines do the same</a:t>
            </a:r>
            <a:r>
              <a:rPr lang="en-US" dirty="0" smtClean="0"/>
              <a:t>:</a:t>
            </a:r>
          </a:p>
          <a:p>
            <a:r>
              <a:rPr lang="en-US" dirty="0" err="1"/>
              <a:t>var</a:t>
            </a:r>
            <a:r>
              <a:rPr lang="en-US" dirty="0"/>
              <a:t> text = "Hello" + " " + "World!";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text = "Hello".</a:t>
            </a:r>
            <a:r>
              <a:rPr lang="en-US" dirty="0" err="1"/>
              <a:t>concat</a:t>
            </a:r>
            <a:r>
              <a:rPr lang="en-US" dirty="0"/>
              <a:t>(" ","World</a:t>
            </a:r>
            <a:r>
              <a:rPr lang="en-US" dirty="0" smtClean="0"/>
              <a:t>!")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83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001000" cy="5257800"/>
          </a:xfrm>
        </p:spPr>
        <p:txBody>
          <a:bodyPr>
            <a:normAutofit/>
          </a:bodyPr>
          <a:lstStyle/>
          <a:p>
            <a:r>
              <a:rPr lang="en-US" sz="2800" dirty="0"/>
              <a:t>All string methods return a new string. </a:t>
            </a:r>
            <a:endParaRPr lang="en-US" sz="2800" dirty="0" smtClean="0"/>
          </a:p>
          <a:p>
            <a:r>
              <a:rPr lang="en-US" sz="2800" dirty="0" smtClean="0"/>
              <a:t>They </a:t>
            </a:r>
            <a:r>
              <a:rPr lang="en-US" sz="2800" dirty="0"/>
              <a:t>don't modify the original string. </a:t>
            </a:r>
            <a:endParaRPr lang="en-US" sz="2800" dirty="0" smtClean="0"/>
          </a:p>
          <a:p>
            <a:r>
              <a:rPr lang="en-US" sz="2800" dirty="0" smtClean="0"/>
              <a:t>Formally </a:t>
            </a:r>
            <a:r>
              <a:rPr lang="en-US" sz="2800" dirty="0"/>
              <a:t>said: Strings are immutable: Strings cannot be changed, only replaced.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91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001000" cy="5257800"/>
          </a:xfrm>
        </p:spPr>
        <p:txBody>
          <a:bodyPr>
            <a:normAutofit/>
          </a:bodyPr>
          <a:lstStyle/>
          <a:p>
            <a:r>
              <a:rPr lang="en-US" b="1" dirty="0" smtClean="0"/>
              <a:t>Extracting </a:t>
            </a:r>
            <a:r>
              <a:rPr lang="en-US" b="1" dirty="0"/>
              <a:t>String Characters</a:t>
            </a:r>
          </a:p>
          <a:p>
            <a:r>
              <a:rPr lang="en-US" dirty="0"/>
              <a:t>There are 2 </a:t>
            </a:r>
            <a:r>
              <a:rPr lang="en-US" b="1" dirty="0"/>
              <a:t>safe</a:t>
            </a:r>
            <a:r>
              <a:rPr lang="en-US" dirty="0"/>
              <a:t> methods for extracting string characters:</a:t>
            </a:r>
          </a:p>
          <a:p>
            <a:r>
              <a:rPr lang="en-US" dirty="0" err="1"/>
              <a:t>charAt</a:t>
            </a:r>
            <a:r>
              <a:rPr lang="en-US" dirty="0"/>
              <a:t>(position)</a:t>
            </a:r>
          </a:p>
          <a:p>
            <a:r>
              <a:rPr lang="en-US" dirty="0" err="1"/>
              <a:t>charCodeAt</a:t>
            </a:r>
            <a:r>
              <a:rPr lang="en-US" dirty="0"/>
              <a:t>(position</a:t>
            </a:r>
            <a:r>
              <a:rPr lang="en-US" dirty="0" smtClean="0"/>
              <a:t>)</a:t>
            </a:r>
            <a:endParaRPr lang="en-US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759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001000" cy="5257800"/>
          </a:xfrm>
        </p:spPr>
        <p:txBody>
          <a:bodyPr>
            <a:normAutofit/>
          </a:bodyPr>
          <a:lstStyle/>
          <a:p>
            <a:r>
              <a:rPr lang="en-US" b="1" dirty="0" smtClean="0"/>
              <a:t>The </a:t>
            </a:r>
            <a:r>
              <a:rPr lang="en-US" b="1" dirty="0" err="1"/>
              <a:t>charAt</a:t>
            </a:r>
            <a:r>
              <a:rPr lang="en-US" b="1" dirty="0"/>
              <a:t>() Method</a:t>
            </a:r>
          </a:p>
          <a:p>
            <a:r>
              <a:rPr lang="en-US" dirty="0"/>
              <a:t>The </a:t>
            </a:r>
            <a:r>
              <a:rPr lang="en-US" b="1" dirty="0" err="1"/>
              <a:t>charAt</a:t>
            </a:r>
            <a:r>
              <a:rPr lang="en-US" b="1" dirty="0"/>
              <a:t>()</a:t>
            </a:r>
            <a:r>
              <a:rPr lang="en-US" dirty="0"/>
              <a:t> method returns the character at a specified index (position) in a string: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</a:t>
            </a:r>
            <a:r>
              <a:rPr lang="en-US" dirty="0"/>
              <a:t> = "HELLO WORLD";</a:t>
            </a:r>
            <a:br>
              <a:rPr lang="en-US" dirty="0"/>
            </a:br>
            <a:r>
              <a:rPr lang="en-US" dirty="0" err="1"/>
              <a:t>str.charAt</a:t>
            </a:r>
            <a:r>
              <a:rPr lang="en-US" dirty="0"/>
              <a:t>(0);            // returns H </a:t>
            </a:r>
            <a:endParaRPr lang="en-US" dirty="0" smtClean="0"/>
          </a:p>
          <a:p>
            <a:r>
              <a:rPr lang="en-US" b="1" dirty="0"/>
              <a:t>The </a:t>
            </a:r>
            <a:r>
              <a:rPr lang="en-US" b="1" dirty="0" err="1"/>
              <a:t>charCodeAt</a:t>
            </a:r>
            <a:r>
              <a:rPr lang="en-US" b="1" dirty="0"/>
              <a:t>() Method</a:t>
            </a:r>
          </a:p>
          <a:p>
            <a:r>
              <a:rPr lang="en-US" dirty="0"/>
              <a:t>The </a:t>
            </a:r>
            <a:r>
              <a:rPr lang="en-US" b="1" dirty="0" err="1"/>
              <a:t>charCodeAt</a:t>
            </a:r>
            <a:r>
              <a:rPr lang="en-US" b="1" dirty="0"/>
              <a:t>()</a:t>
            </a:r>
            <a:r>
              <a:rPr lang="en-US" dirty="0"/>
              <a:t> method returns the </a:t>
            </a:r>
            <a:r>
              <a:rPr lang="en-US" dirty="0" err="1"/>
              <a:t>unicode</a:t>
            </a:r>
            <a:r>
              <a:rPr lang="en-US" dirty="0"/>
              <a:t> of the character at a specified index in a string</a:t>
            </a:r>
            <a:r>
              <a:rPr lang="en-US" dirty="0" smtClean="0"/>
              <a:t>: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</a:t>
            </a:r>
            <a:r>
              <a:rPr lang="en-US" dirty="0"/>
              <a:t> = "HELLO WORLD";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str.charCodeAt</a:t>
            </a:r>
            <a:r>
              <a:rPr lang="en-US" dirty="0"/>
              <a:t>(0);         // returns 72 </a:t>
            </a:r>
          </a:p>
          <a:p>
            <a:endParaRPr lang="en-US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706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001000" cy="52578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Accessing a String as an Array is Unsafe</a:t>
            </a:r>
          </a:p>
          <a:p>
            <a:r>
              <a:rPr lang="en-US" dirty="0"/>
              <a:t>You might have seen code like this, accessing a string as an array: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</a:t>
            </a:r>
            <a:r>
              <a:rPr lang="en-US" dirty="0"/>
              <a:t> = "HELLO WORLD";</a:t>
            </a:r>
            <a:br>
              <a:rPr lang="en-US" dirty="0"/>
            </a:br>
            <a:r>
              <a:rPr lang="en-US" dirty="0" err="1" smtClean="0"/>
              <a:t>str</a:t>
            </a:r>
            <a:r>
              <a:rPr lang="en-US" dirty="0" smtClean="0"/>
              <a:t>[0</a:t>
            </a:r>
            <a:r>
              <a:rPr lang="en-US" dirty="0"/>
              <a:t>];                   // returns H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</a:t>
            </a:r>
            <a:r>
              <a:rPr lang="en-US" b="1" dirty="0"/>
              <a:t>unsafe</a:t>
            </a:r>
            <a:r>
              <a:rPr lang="en-US" dirty="0"/>
              <a:t> and </a:t>
            </a:r>
            <a:r>
              <a:rPr lang="en-US" b="1" dirty="0"/>
              <a:t>unpredictable:</a:t>
            </a:r>
            <a:r>
              <a:rPr lang="en-US" dirty="0"/>
              <a:t> </a:t>
            </a:r>
          </a:p>
          <a:p>
            <a:r>
              <a:rPr lang="en-US" dirty="0"/>
              <a:t>It does not work in all browsers (not in IE5, IE6, IE7)</a:t>
            </a:r>
          </a:p>
          <a:p>
            <a:r>
              <a:rPr lang="en-US" dirty="0"/>
              <a:t>It makes strings look like arrays (but they are not)</a:t>
            </a:r>
          </a:p>
          <a:p>
            <a:r>
              <a:rPr lang="en-US" dirty="0" err="1"/>
              <a:t>str</a:t>
            </a:r>
            <a:r>
              <a:rPr lang="en-US" dirty="0"/>
              <a:t>[0] = "H" does not give an error (but does not work) </a:t>
            </a:r>
          </a:p>
          <a:p>
            <a:r>
              <a:rPr lang="en-US" dirty="0"/>
              <a:t>If you want to read a string as an array, convert it to an array first.</a:t>
            </a:r>
          </a:p>
          <a:p>
            <a:endParaRPr lang="en-US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24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001000" cy="52578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Converting a String to an Array</a:t>
            </a:r>
          </a:p>
          <a:p>
            <a:r>
              <a:rPr lang="en-US" dirty="0"/>
              <a:t>A string can be converted to an array with the </a:t>
            </a:r>
            <a:r>
              <a:rPr lang="en-US" b="1" dirty="0"/>
              <a:t>split()</a:t>
            </a:r>
            <a:r>
              <a:rPr lang="en-US" dirty="0"/>
              <a:t> method:</a:t>
            </a:r>
          </a:p>
          <a:p>
            <a:r>
              <a:rPr lang="en-US" dirty="0" err="1"/>
              <a:t>var</a:t>
            </a:r>
            <a:r>
              <a:rPr lang="en-US" dirty="0"/>
              <a:t> txt = "</a:t>
            </a:r>
            <a:r>
              <a:rPr lang="en-US" dirty="0" err="1"/>
              <a:t>a,b,c,d,e</a:t>
            </a:r>
            <a:r>
              <a:rPr lang="en-US" dirty="0"/>
              <a:t>";   // String</a:t>
            </a:r>
            <a:br>
              <a:rPr lang="en-US" dirty="0"/>
            </a:br>
            <a:r>
              <a:rPr lang="en-US" dirty="0" err="1"/>
              <a:t>txt.split</a:t>
            </a:r>
            <a:r>
              <a:rPr lang="en-US" dirty="0"/>
              <a:t>(",");          // Split on </a:t>
            </a:r>
            <a:r>
              <a:rPr lang="en-US" dirty="0" smtClean="0"/>
              <a:t>commas</a:t>
            </a:r>
          </a:p>
          <a:p>
            <a:r>
              <a:rPr lang="en-US" dirty="0" err="1" smtClean="0"/>
              <a:t>txt.split</a:t>
            </a:r>
            <a:r>
              <a:rPr lang="en-US" dirty="0"/>
              <a:t>(" ");          // Split on spaces</a:t>
            </a:r>
            <a:br>
              <a:rPr lang="en-US" dirty="0"/>
            </a:br>
            <a:r>
              <a:rPr lang="en-US" dirty="0" err="1"/>
              <a:t>txt.split</a:t>
            </a:r>
            <a:r>
              <a:rPr lang="en-US" dirty="0"/>
              <a:t>("|");          // Split on pipe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the separator is omitted, the returned array will contain the whole string in index [0].</a:t>
            </a:r>
          </a:p>
          <a:p>
            <a:r>
              <a:rPr lang="en-US" dirty="0"/>
              <a:t>If the separator is "", the returned array will be an array of single characters:</a:t>
            </a:r>
          </a:p>
          <a:p>
            <a:r>
              <a:rPr lang="en-US" dirty="0" err="1"/>
              <a:t>var</a:t>
            </a:r>
            <a:r>
              <a:rPr lang="en-US" dirty="0"/>
              <a:t> txt = "Hello";       // String</a:t>
            </a:r>
            <a:br>
              <a:rPr lang="en-US" dirty="0"/>
            </a:br>
            <a:r>
              <a:rPr lang="en-US" dirty="0" err="1"/>
              <a:t>txt.split</a:t>
            </a:r>
            <a:r>
              <a:rPr lang="en-US" dirty="0"/>
              <a:t>("");           // Split in characters </a:t>
            </a:r>
            <a:endParaRPr lang="en-US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19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819400"/>
            <a:ext cx="8037513" cy="3352800"/>
          </a:xfrm>
        </p:spPr>
        <p:txBody>
          <a:bodyPr>
            <a:normAutofit/>
          </a:bodyPr>
          <a:lstStyle/>
          <a:p>
            <a:r>
              <a:rPr lang="en-US" dirty="0" smtClean="0"/>
              <a:t>What </a:t>
            </a:r>
            <a:r>
              <a:rPr lang="en-US" dirty="0" err="1" smtClean="0">
                <a:solidFill>
                  <a:schemeClr val="tx2"/>
                </a:solidFill>
              </a:rPr>
              <a:t>Javascript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en-US" dirty="0" smtClean="0"/>
              <a:t>Can do?</a:t>
            </a:r>
            <a:br>
              <a:rPr lang="en-US" dirty="0" smtClean="0"/>
            </a:br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1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553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001000" cy="52578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Converting a String to an Array</a:t>
            </a:r>
          </a:p>
          <a:p>
            <a:r>
              <a:rPr lang="en-US" dirty="0"/>
              <a:t>A string can be converted to an array with the </a:t>
            </a:r>
            <a:r>
              <a:rPr lang="en-US" b="1" dirty="0"/>
              <a:t>split()</a:t>
            </a:r>
            <a:r>
              <a:rPr lang="en-US" dirty="0"/>
              <a:t> method:</a:t>
            </a:r>
          </a:p>
          <a:p>
            <a:r>
              <a:rPr lang="en-US" dirty="0" err="1"/>
              <a:t>var</a:t>
            </a:r>
            <a:r>
              <a:rPr lang="en-US" dirty="0"/>
              <a:t> txt = "</a:t>
            </a:r>
            <a:r>
              <a:rPr lang="en-US" dirty="0" err="1"/>
              <a:t>a,b,c,d,e</a:t>
            </a:r>
            <a:r>
              <a:rPr lang="en-US" dirty="0"/>
              <a:t>";   // String</a:t>
            </a:r>
            <a:br>
              <a:rPr lang="en-US" dirty="0"/>
            </a:br>
            <a:r>
              <a:rPr lang="en-US" dirty="0" err="1"/>
              <a:t>txt.split</a:t>
            </a:r>
            <a:r>
              <a:rPr lang="en-US" dirty="0"/>
              <a:t>(",");          // Split on </a:t>
            </a:r>
            <a:r>
              <a:rPr lang="en-US" dirty="0" smtClean="0"/>
              <a:t>commas</a:t>
            </a:r>
          </a:p>
          <a:p>
            <a:r>
              <a:rPr lang="en-US" dirty="0" err="1" smtClean="0"/>
              <a:t>txt.split</a:t>
            </a:r>
            <a:r>
              <a:rPr lang="en-US" dirty="0"/>
              <a:t>(" ");          // Split on spaces</a:t>
            </a:r>
            <a:br>
              <a:rPr lang="en-US" dirty="0"/>
            </a:br>
            <a:r>
              <a:rPr lang="en-US" dirty="0" err="1"/>
              <a:t>txt.split</a:t>
            </a:r>
            <a:r>
              <a:rPr lang="en-US" dirty="0"/>
              <a:t>("|");          // Split on pipe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the separator is omitted, the returned array will contain the whole string in index [0].</a:t>
            </a:r>
          </a:p>
          <a:p>
            <a:r>
              <a:rPr lang="en-US" dirty="0"/>
              <a:t>If the separator is "", the returned array will be an array of single characters:</a:t>
            </a:r>
          </a:p>
          <a:p>
            <a:r>
              <a:rPr lang="en-US" dirty="0" err="1"/>
              <a:t>var</a:t>
            </a:r>
            <a:r>
              <a:rPr lang="en-US" dirty="0"/>
              <a:t> txt = "Hello";       // String</a:t>
            </a:r>
            <a:br>
              <a:rPr lang="en-US" dirty="0"/>
            </a:br>
            <a:r>
              <a:rPr lang="en-US" dirty="0" err="1"/>
              <a:t>txt.split</a:t>
            </a:r>
            <a:r>
              <a:rPr lang="en-US" dirty="0"/>
              <a:t>("");           // Split in characters </a:t>
            </a:r>
            <a:endParaRPr lang="en-US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676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001000" cy="5257800"/>
          </a:xfrm>
        </p:spPr>
        <p:txBody>
          <a:bodyPr>
            <a:normAutofit/>
          </a:bodyPr>
          <a:lstStyle/>
          <a:p>
            <a:r>
              <a:rPr lang="en-US" b="1" dirty="0"/>
              <a:t>t</a:t>
            </a:r>
            <a:r>
              <a:rPr lang="en-US" b="1" dirty="0" smtClean="0"/>
              <a:t>rim() method</a:t>
            </a:r>
          </a:p>
          <a:p>
            <a:r>
              <a:rPr lang="en-US" dirty="0"/>
              <a:t>Remove whitespace from both sides of a string</a:t>
            </a:r>
            <a:r>
              <a:rPr lang="en-US" dirty="0" smtClean="0"/>
              <a:t>:</a:t>
            </a:r>
          </a:p>
          <a:p>
            <a:r>
              <a:rPr lang="nb-NO" dirty="0"/>
              <a:t>var str = "       Hello World!        ";</a:t>
            </a:r>
            <a:br>
              <a:rPr lang="nb-NO" dirty="0"/>
            </a:br>
            <a:r>
              <a:rPr lang="nb-NO" dirty="0"/>
              <a:t>alert(str.trim()); </a:t>
            </a:r>
            <a:r>
              <a:rPr lang="nb-NO" dirty="0" smtClean="0"/>
              <a:t>  </a:t>
            </a:r>
          </a:p>
          <a:p>
            <a:r>
              <a:rPr lang="nb-NO" dirty="0" smtClean="0"/>
              <a:t>// alert displays: </a:t>
            </a:r>
            <a:r>
              <a:rPr lang="en-US" dirty="0"/>
              <a:t>Hello World</a:t>
            </a:r>
            <a:r>
              <a:rPr lang="en-US" dirty="0" smtClean="0"/>
              <a:t>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0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001000" cy="5257800"/>
          </a:xfrm>
        </p:spPr>
        <p:txBody>
          <a:bodyPr>
            <a:normAutofit/>
          </a:bodyPr>
          <a:lstStyle/>
          <a:p>
            <a:r>
              <a:rPr lang="en-US" b="1" dirty="0" smtClean="0"/>
              <a:t>anchor() method.</a:t>
            </a:r>
          </a:p>
          <a:p>
            <a:r>
              <a:rPr lang="en-US" dirty="0" smtClean="0"/>
              <a:t>Create </a:t>
            </a:r>
            <a:r>
              <a:rPr lang="en-US" dirty="0"/>
              <a:t>an HTML anchor around a string</a:t>
            </a:r>
            <a:r>
              <a:rPr lang="en-US" dirty="0" smtClean="0"/>
              <a:t>:</a:t>
            </a:r>
          </a:p>
          <a:p>
            <a:r>
              <a:rPr lang="en-US" dirty="0" err="1"/>
              <a:t>var</a:t>
            </a:r>
            <a:r>
              <a:rPr lang="en-US" dirty="0"/>
              <a:t> txt = "Chapter 10";</a:t>
            </a:r>
            <a:br>
              <a:rPr lang="en-US" dirty="0"/>
            </a:br>
            <a:r>
              <a:rPr lang="en-US" dirty="0" err="1"/>
              <a:t>txt.anchor</a:t>
            </a:r>
            <a:r>
              <a:rPr lang="en-US" dirty="0"/>
              <a:t>("chap10");</a:t>
            </a:r>
            <a:br>
              <a:rPr lang="en-US" dirty="0"/>
            </a:br>
            <a:r>
              <a:rPr lang="en-US" dirty="0"/>
              <a:t>alert(</a:t>
            </a:r>
            <a:r>
              <a:rPr lang="en-US" dirty="0" err="1"/>
              <a:t>txt.anchor</a:t>
            </a:r>
            <a:r>
              <a:rPr lang="en-US" dirty="0"/>
              <a:t>("chap10"));</a:t>
            </a:r>
            <a:endParaRPr lang="en-US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401" y="3581400"/>
            <a:ext cx="4829175" cy="264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546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00100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&lt;!DOCTYPE html</a:t>
            </a:r>
            <a:r>
              <a:rPr lang="en-US" dirty="0" smtClean="0"/>
              <a:t>&gt; &lt;</a:t>
            </a:r>
            <a:r>
              <a:rPr lang="en-US" dirty="0"/>
              <a:t>html</a:t>
            </a:r>
            <a:r>
              <a:rPr lang="en-US" dirty="0" smtClean="0"/>
              <a:t>&gt; &lt;</a:t>
            </a:r>
            <a:r>
              <a:rPr lang="en-US" dirty="0"/>
              <a:t>body&gt;</a:t>
            </a:r>
          </a:p>
          <a:p>
            <a:r>
              <a:rPr lang="en-US" dirty="0" smtClean="0"/>
              <a:t>&lt;</a:t>
            </a:r>
            <a:r>
              <a:rPr lang="en-US" dirty="0"/>
              <a:t>p&gt;Click the button to create an HTML anchor around a string.&lt;/p&gt;</a:t>
            </a:r>
          </a:p>
          <a:p>
            <a:r>
              <a:rPr lang="en-US" dirty="0" smtClean="0"/>
              <a:t>&lt;</a:t>
            </a:r>
            <a:r>
              <a:rPr lang="en-US" dirty="0"/>
              <a:t>button </a:t>
            </a:r>
            <a:r>
              <a:rPr lang="en-US" dirty="0" err="1"/>
              <a:t>onclick</a:t>
            </a:r>
            <a:r>
              <a:rPr lang="en-US" dirty="0"/>
              <a:t>="</a:t>
            </a:r>
            <a:r>
              <a:rPr lang="en-US" dirty="0" err="1"/>
              <a:t>myFunction</a:t>
            </a:r>
            <a:r>
              <a:rPr lang="en-US" dirty="0"/>
              <a:t>()"&gt;Try it&lt;/button&gt;</a:t>
            </a:r>
          </a:p>
          <a:p>
            <a:r>
              <a:rPr lang="en-US" dirty="0" smtClean="0"/>
              <a:t>&lt;</a:t>
            </a:r>
            <a:r>
              <a:rPr lang="en-US" dirty="0"/>
              <a:t>script&gt;</a:t>
            </a:r>
          </a:p>
          <a:p>
            <a:r>
              <a:rPr lang="en-US" dirty="0"/>
              <a:t>function </a:t>
            </a:r>
            <a:r>
              <a:rPr lang="en-US" dirty="0" err="1"/>
              <a:t>myFunction</a:t>
            </a:r>
            <a:r>
              <a:rPr lang="en-US" dirty="0"/>
              <a:t>() {</a:t>
            </a:r>
          </a:p>
          <a:p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txt = "Chapter 10";</a:t>
            </a:r>
          </a:p>
          <a:p>
            <a:r>
              <a:rPr lang="en-US" dirty="0"/>
              <a:t>    </a:t>
            </a:r>
            <a:r>
              <a:rPr lang="en-US" dirty="0" err="1"/>
              <a:t>txt.anchor</a:t>
            </a:r>
            <a:r>
              <a:rPr lang="en-US" dirty="0"/>
              <a:t>("http://www.utdallas.edu");</a:t>
            </a:r>
          </a:p>
          <a:p>
            <a:r>
              <a:rPr lang="en-US" dirty="0"/>
              <a:t>    alert(</a:t>
            </a:r>
            <a:r>
              <a:rPr lang="en-US" dirty="0" err="1"/>
              <a:t>txt.anchor</a:t>
            </a:r>
            <a:r>
              <a:rPr lang="en-US" dirty="0"/>
              <a:t>("http://www.utdallas.edu"));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&lt;/script&gt;</a:t>
            </a:r>
          </a:p>
          <a:p>
            <a:r>
              <a:rPr lang="en-US" dirty="0" smtClean="0"/>
              <a:t>&lt;/</a:t>
            </a:r>
            <a:r>
              <a:rPr lang="en-US" dirty="0"/>
              <a:t>body</a:t>
            </a:r>
            <a:r>
              <a:rPr lang="en-US" dirty="0" smtClean="0"/>
              <a:t>&gt; &lt;/</a:t>
            </a:r>
            <a:r>
              <a:rPr lang="en-US" dirty="0"/>
              <a:t>html&gt;</a:t>
            </a:r>
            <a:endParaRPr lang="en-US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93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001000" cy="525780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&lt;!</a:t>
            </a:r>
            <a:r>
              <a:rPr lang="en-US" dirty="0"/>
              <a:t>DOCTYPE html</a:t>
            </a:r>
            <a:r>
              <a:rPr lang="en-US" dirty="0" smtClean="0"/>
              <a:t>&gt; &lt;</a:t>
            </a:r>
            <a:r>
              <a:rPr lang="en-US" dirty="0"/>
              <a:t>html</a:t>
            </a:r>
            <a:r>
              <a:rPr lang="en-US" dirty="0" smtClean="0"/>
              <a:t>&gt; &lt;</a:t>
            </a:r>
            <a:r>
              <a:rPr lang="en-US" dirty="0"/>
              <a:t>body&gt;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</a:t>
            </a:r>
            <a:r>
              <a:rPr lang="en-US" dirty="0"/>
              <a:t>p&gt;Click the button to create an HTML anchor around a string.&lt;/p&gt;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</a:t>
            </a:r>
            <a:r>
              <a:rPr lang="en-US" dirty="0"/>
              <a:t>button </a:t>
            </a:r>
            <a:r>
              <a:rPr lang="en-US" dirty="0" err="1"/>
              <a:t>onclick</a:t>
            </a:r>
            <a:r>
              <a:rPr lang="en-US" dirty="0"/>
              <a:t>="</a:t>
            </a:r>
            <a:r>
              <a:rPr lang="en-US" dirty="0" err="1"/>
              <a:t>myFunction</a:t>
            </a:r>
            <a:r>
              <a:rPr lang="en-US" dirty="0"/>
              <a:t>()"&gt;Try it&lt;/button&gt;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</a:t>
            </a:r>
            <a:r>
              <a:rPr lang="en-US" dirty="0"/>
              <a:t>script&gt;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function </a:t>
            </a:r>
            <a:r>
              <a:rPr lang="en-US" dirty="0" err="1"/>
              <a:t>myFunction</a:t>
            </a:r>
            <a:r>
              <a:rPr lang="en-US" dirty="0"/>
              <a:t>() {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</a:t>
            </a:r>
            <a:r>
              <a:rPr lang="en-US" dirty="0" err="1"/>
              <a:t>var</a:t>
            </a:r>
            <a:r>
              <a:rPr lang="en-US" dirty="0"/>
              <a:t> txt = "Chapter 10";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</a:t>
            </a:r>
            <a:r>
              <a:rPr lang="en-US" dirty="0" err="1"/>
              <a:t>txt.anchor</a:t>
            </a:r>
            <a:r>
              <a:rPr lang="en-US" dirty="0"/>
              <a:t>("http://www.utdallas.edu");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alert(</a:t>
            </a:r>
            <a:r>
              <a:rPr lang="en-US" dirty="0" err="1"/>
              <a:t>txt.anchor</a:t>
            </a:r>
            <a:r>
              <a:rPr lang="en-US" dirty="0"/>
              <a:t>("http://www.utdallas.edu"));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}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&lt;/script&gt;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&lt;/</a:t>
            </a:r>
            <a:r>
              <a:rPr lang="en-US" dirty="0"/>
              <a:t>body</a:t>
            </a:r>
            <a:r>
              <a:rPr lang="en-US" dirty="0" smtClean="0"/>
              <a:t>&gt; &lt;/</a:t>
            </a:r>
            <a:r>
              <a:rPr lang="en-US" dirty="0"/>
              <a:t>html&gt;</a:t>
            </a:r>
            <a:endParaRPr lang="en-US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5859"/>
            <a:ext cx="5712048" cy="242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70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382000" cy="52578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// more String methods:</a:t>
            </a:r>
            <a:endParaRPr lang="en-US" dirty="0"/>
          </a:p>
          <a:p>
            <a:r>
              <a:rPr lang="en-US" dirty="0" err="1"/>
              <a:t>var</a:t>
            </a:r>
            <a:r>
              <a:rPr lang="en-US" dirty="0"/>
              <a:t> txt = "Hello World!";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document.write</a:t>
            </a:r>
            <a:r>
              <a:rPr lang="en-US" dirty="0"/>
              <a:t>("The original string: " + txt);</a:t>
            </a:r>
            <a:br>
              <a:rPr lang="en-US" dirty="0"/>
            </a:br>
            <a:r>
              <a:rPr lang="en-US" dirty="0" err="1"/>
              <a:t>document.write</a:t>
            </a:r>
            <a:r>
              <a:rPr lang="en-US" dirty="0"/>
              <a:t>("&lt;p&gt;Big: " + </a:t>
            </a:r>
            <a:r>
              <a:rPr lang="en-US" dirty="0" err="1"/>
              <a:t>txt.big</a:t>
            </a:r>
            <a:r>
              <a:rPr lang="en-US" dirty="0"/>
              <a:t>() + "&lt;/p&gt;");</a:t>
            </a:r>
            <a:br>
              <a:rPr lang="en-US" dirty="0"/>
            </a:br>
            <a:r>
              <a:rPr lang="en-US" dirty="0" err="1"/>
              <a:t>document.write</a:t>
            </a:r>
            <a:r>
              <a:rPr lang="en-US" dirty="0"/>
              <a:t>("&lt;p&gt;Small: " + </a:t>
            </a:r>
            <a:r>
              <a:rPr lang="en-US" dirty="0" err="1"/>
              <a:t>txt.small</a:t>
            </a:r>
            <a:r>
              <a:rPr lang="en-US" dirty="0"/>
              <a:t>() + "&lt;/p&gt;");</a:t>
            </a:r>
            <a:br>
              <a:rPr lang="en-US" dirty="0"/>
            </a:br>
            <a:r>
              <a:rPr lang="en-US" dirty="0" err="1"/>
              <a:t>document.write</a:t>
            </a:r>
            <a:r>
              <a:rPr lang="en-US" dirty="0"/>
              <a:t>("&lt;p&gt;Bold: " + </a:t>
            </a:r>
            <a:r>
              <a:rPr lang="en-US" dirty="0" err="1"/>
              <a:t>txt.bold</a:t>
            </a:r>
            <a:r>
              <a:rPr lang="en-US" dirty="0"/>
              <a:t>() + "&lt;/p&gt;");</a:t>
            </a:r>
            <a:br>
              <a:rPr lang="en-US" dirty="0"/>
            </a:br>
            <a:r>
              <a:rPr lang="en-US" dirty="0" err="1"/>
              <a:t>document.write</a:t>
            </a:r>
            <a:r>
              <a:rPr lang="en-US" dirty="0"/>
              <a:t>("&lt;p&gt;Italic: " + </a:t>
            </a:r>
            <a:r>
              <a:rPr lang="en-US" dirty="0" err="1"/>
              <a:t>txt.italics</a:t>
            </a:r>
            <a:r>
              <a:rPr lang="en-US" dirty="0"/>
              <a:t>() + "&lt;/p&gt;");</a:t>
            </a:r>
            <a:br>
              <a:rPr lang="en-US" dirty="0"/>
            </a:br>
            <a:r>
              <a:rPr lang="en-US" dirty="0" err="1"/>
              <a:t>document.write</a:t>
            </a:r>
            <a:r>
              <a:rPr lang="en-US" dirty="0"/>
              <a:t>("&lt;p&gt;Fixed: " + </a:t>
            </a:r>
            <a:r>
              <a:rPr lang="en-US" dirty="0" err="1"/>
              <a:t>txt.fixed</a:t>
            </a:r>
            <a:r>
              <a:rPr lang="en-US" dirty="0"/>
              <a:t>() + "&lt;/p&gt;");</a:t>
            </a:r>
            <a:br>
              <a:rPr lang="en-US" dirty="0"/>
            </a:br>
            <a:r>
              <a:rPr lang="en-US" dirty="0" err="1"/>
              <a:t>document.write</a:t>
            </a:r>
            <a:r>
              <a:rPr lang="en-US" dirty="0"/>
              <a:t>("&lt;p&gt;Strike: " + </a:t>
            </a:r>
            <a:r>
              <a:rPr lang="en-US" dirty="0" err="1"/>
              <a:t>txt.strike</a:t>
            </a:r>
            <a:r>
              <a:rPr lang="en-US" dirty="0"/>
              <a:t>() + "&lt;/p&gt;");</a:t>
            </a:r>
            <a:br>
              <a:rPr lang="en-US" dirty="0"/>
            </a:br>
            <a:r>
              <a:rPr lang="en-US" dirty="0" err="1"/>
              <a:t>document.write</a:t>
            </a:r>
            <a:r>
              <a:rPr lang="en-US" dirty="0"/>
              <a:t>("&lt;p&gt;</a:t>
            </a:r>
            <a:r>
              <a:rPr lang="en-US" dirty="0" err="1"/>
              <a:t>Fontcolor</a:t>
            </a:r>
            <a:r>
              <a:rPr lang="en-US" dirty="0"/>
              <a:t>: " + </a:t>
            </a:r>
            <a:r>
              <a:rPr lang="en-US" dirty="0" err="1"/>
              <a:t>txt.fontcolor</a:t>
            </a:r>
            <a:r>
              <a:rPr lang="en-US" dirty="0"/>
              <a:t>("green") + "&lt;/p&gt;");</a:t>
            </a:r>
            <a:br>
              <a:rPr lang="en-US" dirty="0"/>
            </a:br>
            <a:r>
              <a:rPr lang="en-US" dirty="0" err="1"/>
              <a:t>document.write</a:t>
            </a:r>
            <a:r>
              <a:rPr lang="en-US" dirty="0"/>
              <a:t>("&lt;p&gt;</a:t>
            </a:r>
            <a:r>
              <a:rPr lang="en-US" dirty="0" err="1"/>
              <a:t>Fontsize</a:t>
            </a:r>
            <a:r>
              <a:rPr lang="en-US" dirty="0"/>
              <a:t>: " + </a:t>
            </a:r>
            <a:r>
              <a:rPr lang="en-US" dirty="0" err="1"/>
              <a:t>txt.fontsize</a:t>
            </a:r>
            <a:r>
              <a:rPr lang="en-US" dirty="0"/>
              <a:t>(6) + "&lt;/p&gt;");</a:t>
            </a:r>
            <a:br>
              <a:rPr lang="en-US" dirty="0"/>
            </a:br>
            <a:r>
              <a:rPr lang="en-US" dirty="0" err="1"/>
              <a:t>document.write</a:t>
            </a:r>
            <a:r>
              <a:rPr lang="en-US" dirty="0"/>
              <a:t>("&lt;p&gt;Subscript: " + </a:t>
            </a:r>
            <a:r>
              <a:rPr lang="en-US" dirty="0" err="1"/>
              <a:t>txt.sub</a:t>
            </a:r>
            <a:r>
              <a:rPr lang="en-US" dirty="0"/>
              <a:t>() + "&lt;/p&gt;");</a:t>
            </a:r>
            <a:br>
              <a:rPr lang="en-US" dirty="0"/>
            </a:br>
            <a:r>
              <a:rPr lang="en-US" dirty="0" err="1"/>
              <a:t>document.write</a:t>
            </a:r>
            <a:r>
              <a:rPr lang="en-US" dirty="0"/>
              <a:t>("&lt;p&gt;Superscript: " + </a:t>
            </a:r>
            <a:r>
              <a:rPr lang="en-US" dirty="0" err="1"/>
              <a:t>txt.sup</a:t>
            </a:r>
            <a:r>
              <a:rPr lang="en-US" dirty="0"/>
              <a:t>() + "&lt;/p&gt;");</a:t>
            </a:r>
            <a:br>
              <a:rPr lang="en-US" dirty="0"/>
            </a:br>
            <a:r>
              <a:rPr lang="en-US" dirty="0" err="1"/>
              <a:t>document.write</a:t>
            </a:r>
            <a:r>
              <a:rPr lang="en-US" dirty="0"/>
              <a:t>("&lt;p&gt;Link: " + </a:t>
            </a:r>
            <a:r>
              <a:rPr lang="en-US" dirty="0" err="1"/>
              <a:t>txt.link</a:t>
            </a:r>
            <a:r>
              <a:rPr lang="en-US" dirty="0"/>
              <a:t>("http://www.w3schools.com") + "&lt;/p&gt;");</a:t>
            </a:r>
            <a:br>
              <a:rPr lang="en-US" dirty="0"/>
            </a:br>
            <a:r>
              <a:rPr lang="en-US" dirty="0" err="1"/>
              <a:t>document.write</a:t>
            </a:r>
            <a:r>
              <a:rPr lang="en-US" dirty="0"/>
              <a:t>("&lt;p&gt;Blink: " + </a:t>
            </a:r>
            <a:r>
              <a:rPr lang="en-US" dirty="0" err="1"/>
              <a:t>txt.blink</a:t>
            </a:r>
            <a:r>
              <a:rPr lang="en-US" dirty="0"/>
              <a:t>() + " (works only in Opera)&lt;/p&gt;"); 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String Method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391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</a:t>
            </a:r>
            <a:r>
              <a:rPr lang="en-US" dirty="0" err="1"/>
              <a:t>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46237"/>
            <a:ext cx="8077200" cy="4525963"/>
          </a:xfrm>
        </p:spPr>
        <p:txBody>
          <a:bodyPr>
            <a:normAutofit fontScale="92500"/>
          </a:bodyPr>
          <a:lstStyle/>
          <a:p>
            <a:r>
              <a:rPr lang="en-US" b="1" dirty="0" err="1"/>
              <a:t>RegExp</a:t>
            </a:r>
            <a:r>
              <a:rPr lang="en-US" b="1" dirty="0"/>
              <a:t> Object</a:t>
            </a:r>
          </a:p>
          <a:p>
            <a:r>
              <a:rPr lang="en-US" dirty="0"/>
              <a:t>A regular expression is an object that describes a pattern of characters.</a:t>
            </a:r>
          </a:p>
          <a:p>
            <a:r>
              <a:rPr lang="en-US" dirty="0"/>
              <a:t>Regular expressions are used to perform pattern-matching and "search-and-replace" functions on text</a:t>
            </a:r>
            <a:r>
              <a:rPr lang="en-US" dirty="0" smtClean="0"/>
              <a:t>.</a:t>
            </a:r>
          </a:p>
          <a:p>
            <a:r>
              <a:rPr lang="en-US" dirty="0"/>
              <a:t>A regular expression is a sequence of characters that forms a search pattern.</a:t>
            </a:r>
          </a:p>
          <a:p>
            <a:r>
              <a:rPr lang="en-US" dirty="0"/>
              <a:t>The search pattern can be used for text search and text replace operations. </a:t>
            </a:r>
          </a:p>
          <a:p>
            <a:r>
              <a:rPr lang="en-US" b="1" dirty="0" smtClean="0"/>
              <a:t>Syntax</a:t>
            </a:r>
            <a:endParaRPr lang="en-US" b="1" dirty="0"/>
          </a:p>
          <a:p>
            <a:r>
              <a:rPr lang="en-US" dirty="0"/>
              <a:t>/</a:t>
            </a:r>
            <a:r>
              <a:rPr lang="en-US" i="1" dirty="0"/>
              <a:t>pattern</a:t>
            </a:r>
            <a:r>
              <a:rPr lang="en-US" dirty="0"/>
              <a:t>/</a:t>
            </a:r>
            <a:r>
              <a:rPr lang="en-US" i="1" dirty="0"/>
              <a:t>modifiers</a:t>
            </a:r>
            <a:r>
              <a:rPr lang="en-US" dirty="0"/>
              <a:t>;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http://www.w3schools.com/js/</a:t>
            </a:r>
          </a:p>
        </p:txBody>
      </p:sp>
    </p:spTree>
    <p:extLst>
      <p:ext uri="{BB962C8B-B14F-4D97-AF65-F5344CB8AC3E}">
        <p14:creationId xmlns:p14="http://schemas.microsoft.com/office/powerpoint/2010/main" val="3810964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</a:t>
            </a:r>
            <a:r>
              <a:rPr lang="en-US" dirty="0" err="1"/>
              <a:t>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46237"/>
            <a:ext cx="83058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/>
              <a:t>RegExp</a:t>
            </a:r>
            <a:r>
              <a:rPr lang="en-US" b="1" dirty="0"/>
              <a:t> Object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patt</a:t>
            </a:r>
            <a:r>
              <a:rPr lang="en-US" dirty="0"/>
              <a:t> = /</a:t>
            </a:r>
            <a:r>
              <a:rPr lang="en-US" dirty="0" smtClean="0"/>
              <a:t>w3schools/</a:t>
            </a:r>
            <a:r>
              <a:rPr lang="en-US" dirty="0" err="1" smtClean="0"/>
              <a:t>i</a:t>
            </a:r>
            <a:endParaRPr lang="en-US" dirty="0" smtClean="0"/>
          </a:p>
          <a:p>
            <a:pPr marL="914400"/>
            <a:r>
              <a:rPr lang="en-US" b="1" dirty="0" smtClean="0"/>
              <a:t>/</a:t>
            </a:r>
            <a:r>
              <a:rPr lang="en-US" b="1" dirty="0"/>
              <a:t>w3schools/</a:t>
            </a:r>
            <a:r>
              <a:rPr lang="en-US" b="1" dirty="0" err="1"/>
              <a:t>i</a:t>
            </a:r>
            <a:r>
              <a:rPr lang="en-US" dirty="0"/>
              <a:t>  is a regular expression.</a:t>
            </a:r>
          </a:p>
          <a:p>
            <a:pPr marL="914400"/>
            <a:r>
              <a:rPr lang="en-US" b="1" dirty="0"/>
              <a:t>w3schools</a:t>
            </a:r>
            <a:r>
              <a:rPr lang="en-US" dirty="0"/>
              <a:t>  is a pattern (to be used in a search).</a:t>
            </a:r>
          </a:p>
          <a:p>
            <a:pPr marL="914400"/>
            <a:r>
              <a:rPr lang="en-US" b="1" dirty="0" err="1"/>
              <a:t>i</a:t>
            </a:r>
            <a:r>
              <a:rPr lang="en-US" dirty="0"/>
              <a:t>  is a modifier (modifies the search to be case-insensitive</a:t>
            </a:r>
            <a:r>
              <a:rPr lang="en-US" dirty="0" smtClean="0"/>
              <a:t>).</a:t>
            </a:r>
          </a:p>
          <a:p>
            <a:r>
              <a:rPr lang="en-US" dirty="0"/>
              <a:t>In JavaScript, regular expressions are often used with the two </a:t>
            </a:r>
            <a:r>
              <a:rPr lang="en-US" b="1" dirty="0"/>
              <a:t>string methods</a:t>
            </a:r>
            <a:r>
              <a:rPr lang="en-US" dirty="0"/>
              <a:t>: search() and replace().</a:t>
            </a:r>
          </a:p>
          <a:p>
            <a:r>
              <a:rPr lang="en-US" b="1" dirty="0"/>
              <a:t>The search() method</a:t>
            </a:r>
            <a:r>
              <a:rPr lang="en-US" dirty="0"/>
              <a:t> uses an expression to search for a match, and returns the position of the match.</a:t>
            </a:r>
          </a:p>
          <a:p>
            <a:r>
              <a:rPr lang="en-US" b="1" dirty="0"/>
              <a:t>The replace() method</a:t>
            </a:r>
            <a:r>
              <a:rPr lang="en-US" dirty="0"/>
              <a:t> returns a modified string where the pattern is </a:t>
            </a:r>
            <a:r>
              <a:rPr lang="en-US" dirty="0" smtClean="0"/>
              <a:t>replaced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2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</a:t>
            </a:r>
            <a:r>
              <a:rPr lang="en-US" dirty="0" err="1"/>
              <a:t>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777240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Using String search() With a Regular </a:t>
            </a:r>
            <a:r>
              <a:rPr lang="en-US" b="1" dirty="0" smtClean="0"/>
              <a:t>Expression</a:t>
            </a:r>
          </a:p>
          <a:p>
            <a:r>
              <a:rPr lang="en-US" dirty="0"/>
              <a:t>Use a regular expression to do a case-insensitive search for "w3schools" in a string</a:t>
            </a:r>
            <a:r>
              <a:rPr lang="en-US" dirty="0" smtClean="0"/>
              <a:t>: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</a:t>
            </a:r>
            <a:r>
              <a:rPr lang="en-US" dirty="0"/>
              <a:t> = "Visit W3Schools";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n = </a:t>
            </a:r>
            <a:r>
              <a:rPr lang="en-US" dirty="0" err="1"/>
              <a:t>str.search</a:t>
            </a:r>
            <a:r>
              <a:rPr lang="en-US" dirty="0"/>
              <a:t>(/w3schools/</a:t>
            </a:r>
            <a:r>
              <a:rPr lang="en-US" dirty="0" err="1"/>
              <a:t>i</a:t>
            </a:r>
            <a:r>
              <a:rPr lang="en-US" dirty="0"/>
              <a:t>); </a:t>
            </a:r>
            <a:endParaRPr lang="en-US" dirty="0" smtClean="0"/>
          </a:p>
          <a:p>
            <a:r>
              <a:rPr lang="en-US" dirty="0" smtClean="0"/>
              <a:t>// returns: 6</a:t>
            </a:r>
          </a:p>
          <a:p>
            <a:r>
              <a:rPr lang="en-US" b="1" dirty="0"/>
              <a:t>Using String search() With String</a:t>
            </a:r>
          </a:p>
          <a:p>
            <a:r>
              <a:rPr lang="en-US" dirty="0"/>
              <a:t>The search method will also accept a string as search argument.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string argument will be converted to a regular expression, with a string to do a search for "W3schools" in a string: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</a:t>
            </a:r>
            <a:r>
              <a:rPr lang="en-US" dirty="0"/>
              <a:t> = "Visit W3Schools!";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n = </a:t>
            </a:r>
            <a:r>
              <a:rPr lang="en-US" dirty="0" err="1"/>
              <a:t>str.search</a:t>
            </a:r>
            <a:r>
              <a:rPr lang="en-US" dirty="0"/>
              <a:t>("W3Schools</a:t>
            </a:r>
            <a:r>
              <a:rPr lang="en-US" dirty="0" smtClean="0"/>
              <a:t>");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146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</a:t>
            </a:r>
            <a:r>
              <a:rPr lang="en-US" dirty="0" err="1"/>
              <a:t>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7772400" cy="4525963"/>
          </a:xfrm>
        </p:spPr>
        <p:txBody>
          <a:bodyPr/>
          <a:lstStyle/>
          <a:p>
            <a:r>
              <a:rPr lang="en-US" b="1" dirty="0" smtClean="0"/>
              <a:t>Use </a:t>
            </a:r>
            <a:r>
              <a:rPr lang="en-US" b="1" dirty="0"/>
              <a:t>String replace() With a Regular </a:t>
            </a:r>
            <a:r>
              <a:rPr lang="en-US" b="1" dirty="0" smtClean="0"/>
              <a:t>Expression</a:t>
            </a:r>
          </a:p>
          <a:p>
            <a:r>
              <a:rPr lang="en-US" dirty="0"/>
              <a:t>Use a case insensitive regular expression to replace Microsoft with W3Schools in a string</a:t>
            </a:r>
            <a:r>
              <a:rPr lang="en-US" dirty="0" smtClean="0"/>
              <a:t>:</a:t>
            </a:r>
          </a:p>
          <a:p>
            <a:r>
              <a:rPr lang="nn-NO" dirty="0"/>
              <a:t>var str = "Visit Microsoft!";</a:t>
            </a:r>
            <a:br>
              <a:rPr lang="nn-NO" dirty="0"/>
            </a:br>
            <a:r>
              <a:rPr lang="nn-NO" dirty="0"/>
              <a:t>var res = str.replace(/microsoft/i, "W3Schools"); </a:t>
            </a:r>
            <a:endParaRPr lang="nn-NO" dirty="0" smtClean="0"/>
          </a:p>
          <a:p>
            <a:r>
              <a:rPr lang="nn-NO" dirty="0" smtClean="0"/>
              <a:t>// returns: </a:t>
            </a:r>
            <a:r>
              <a:rPr lang="en-US" dirty="0"/>
              <a:t>Visit W3Schools</a:t>
            </a:r>
            <a:r>
              <a:rPr lang="en-US" dirty="0" smtClean="0"/>
              <a:t>!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0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–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1"/>
            <a:ext cx="8001000" cy="52578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&lt;!</a:t>
            </a:r>
            <a:r>
              <a:rPr lang="en-US" sz="2400" dirty="0"/>
              <a:t>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h1&gt;What Can JavaScript Do?&lt;/h1&gt;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 id="demo"&gt;JavaScript can change HTML content.&lt;/p&gt;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button type="button"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         </a:t>
            </a:r>
            <a:r>
              <a:rPr lang="en-US" sz="2400" dirty="0" err="1" smtClean="0"/>
              <a:t>onclick</a:t>
            </a:r>
            <a:r>
              <a:rPr lang="en-US" sz="2400" dirty="0"/>
              <a:t>="</a:t>
            </a:r>
            <a:r>
              <a:rPr lang="en-US" sz="2400" dirty="0" err="1"/>
              <a:t>document.getElementById</a:t>
            </a:r>
            <a:r>
              <a:rPr lang="en-US" sz="2400" dirty="0"/>
              <a:t>('demo').</a:t>
            </a:r>
            <a:r>
              <a:rPr lang="en-US" sz="2400" dirty="0" err="1"/>
              <a:t>innerHTML</a:t>
            </a:r>
            <a:r>
              <a:rPr lang="en-US" sz="2400" dirty="0"/>
              <a:t> </a:t>
            </a: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          = </a:t>
            </a:r>
            <a:r>
              <a:rPr lang="en-US" sz="2400" dirty="0"/>
              <a:t>'Hello JavaScript!'"&gt;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Click Me!&lt;/button&gt;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&lt;/</a:t>
            </a:r>
            <a:r>
              <a:rPr lang="en-US" sz="2400" dirty="0"/>
              <a:t>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&lt;/html</a:t>
            </a:r>
            <a:r>
              <a:rPr lang="en-US" sz="2400" dirty="0" smtClean="0"/>
              <a:t>&gt;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://www.w3schools.com/jsref/default.asp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934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</a:t>
            </a:r>
            <a:r>
              <a:rPr lang="en-US" dirty="0" err="1"/>
              <a:t>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7772400" cy="4525963"/>
          </a:xfrm>
        </p:spPr>
        <p:txBody>
          <a:bodyPr>
            <a:normAutofit/>
          </a:bodyPr>
          <a:lstStyle/>
          <a:p>
            <a:r>
              <a:rPr lang="en-US" b="1" dirty="0"/>
              <a:t>Using String replace() With a String</a:t>
            </a:r>
          </a:p>
          <a:p>
            <a:r>
              <a:rPr lang="en-US" dirty="0"/>
              <a:t>The replace() method will also accept a string as search argument: 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str</a:t>
            </a:r>
            <a:r>
              <a:rPr lang="en-US" dirty="0"/>
              <a:t> = "Visit Microsoft!";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res = </a:t>
            </a:r>
            <a:r>
              <a:rPr lang="en-US" dirty="0" err="1"/>
              <a:t>str.replace</a:t>
            </a:r>
            <a:r>
              <a:rPr lang="en-US" dirty="0"/>
              <a:t>("Microsoft", "W3Schools");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Regular expression arguments (instead of string arguments) can be used in the methods above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Regular </a:t>
            </a:r>
            <a:r>
              <a:rPr lang="en-US" dirty="0"/>
              <a:t>expressions can make your search much more powerful (case insensitive for example).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63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</a:t>
            </a:r>
            <a:r>
              <a:rPr lang="en-US" dirty="0" err="1"/>
              <a:t>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7772400" cy="4525963"/>
          </a:xfrm>
        </p:spPr>
        <p:txBody>
          <a:bodyPr>
            <a:normAutofit/>
          </a:bodyPr>
          <a:lstStyle/>
          <a:p>
            <a:r>
              <a:rPr lang="en-US" b="1" dirty="0"/>
              <a:t>Regular Expression Modifiers</a:t>
            </a:r>
          </a:p>
          <a:p>
            <a:r>
              <a:rPr lang="en-US" b="1" dirty="0"/>
              <a:t>Modifiers</a:t>
            </a:r>
            <a:r>
              <a:rPr lang="en-US" dirty="0"/>
              <a:t> can be used to perform case-insensitive more global searches:</a:t>
            </a:r>
            <a:endParaRPr lang="en-US" dirty="0">
              <a:effectLst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73053560"/>
              </p:ext>
            </p:extLst>
          </p:nvPr>
        </p:nvGraphicFramePr>
        <p:xfrm>
          <a:off x="878539" y="3200399"/>
          <a:ext cx="7427260" cy="3001963"/>
        </p:xfrm>
        <a:graphic>
          <a:graphicData uri="http://schemas.openxmlformats.org/drawingml/2006/table">
            <a:tbl>
              <a:tblPr/>
              <a:tblGrid>
                <a:gridCol w="1255061"/>
                <a:gridCol w="6172199"/>
              </a:tblGrid>
              <a:tr h="476325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Modifier</a:t>
                      </a:r>
                    </a:p>
                  </a:txBody>
                  <a:tcPr marL="13855" marR="13855" marT="6927" marB="6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Description</a:t>
                      </a:r>
                    </a:p>
                  </a:txBody>
                  <a:tcPr marL="13855" marR="13855" marT="6927" marB="6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841879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/>
                        <a:t>i</a:t>
                      </a:r>
                      <a:endParaRPr lang="en-US" sz="2400" dirty="0"/>
                    </a:p>
                  </a:txBody>
                  <a:tcPr marL="13855" marR="13855" marT="6927" marB="6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Perform case-insensitive matching</a:t>
                      </a:r>
                    </a:p>
                  </a:txBody>
                  <a:tcPr marL="13855" marR="13855" marT="6927" marB="6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07434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g</a:t>
                      </a:r>
                    </a:p>
                  </a:txBody>
                  <a:tcPr marL="13855" marR="13855" marT="6927" marB="6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Perform a global match (find all matches rather than stopping after the first match)</a:t>
                      </a:r>
                    </a:p>
                  </a:txBody>
                  <a:tcPr marL="13855" marR="13855" marT="6927" marB="6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632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</a:t>
                      </a:r>
                    </a:p>
                  </a:txBody>
                  <a:tcPr marL="13855" marR="13855" marT="6927" marB="6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Perform multiline matching</a:t>
                      </a:r>
                    </a:p>
                  </a:txBody>
                  <a:tcPr marL="13855" marR="13855" marT="6927" marB="692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3129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</a:t>
            </a:r>
            <a:r>
              <a:rPr lang="en-US" dirty="0" err="1"/>
              <a:t>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7772400" cy="4525963"/>
          </a:xfrm>
        </p:spPr>
        <p:txBody>
          <a:bodyPr>
            <a:normAutofit/>
          </a:bodyPr>
          <a:lstStyle/>
          <a:p>
            <a:r>
              <a:rPr lang="en-US" b="1" dirty="0"/>
              <a:t>Regular Expression Patterns</a:t>
            </a:r>
          </a:p>
          <a:p>
            <a:r>
              <a:rPr lang="en-US" b="1" dirty="0"/>
              <a:t>Brackets</a:t>
            </a:r>
            <a:r>
              <a:rPr lang="en-US" dirty="0"/>
              <a:t> are used to find a range of characters:</a:t>
            </a:r>
            <a:endParaRPr lang="en-US" dirty="0">
              <a:effectLst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11576307"/>
              </p:ext>
            </p:extLst>
          </p:nvPr>
        </p:nvGraphicFramePr>
        <p:xfrm>
          <a:off x="457200" y="2971800"/>
          <a:ext cx="7947212" cy="3429000"/>
        </p:xfrm>
        <a:graphic>
          <a:graphicData uri="http://schemas.openxmlformats.org/drawingml/2006/table">
            <a:tbl>
              <a:tblPr/>
              <a:tblGrid>
                <a:gridCol w="1766565"/>
                <a:gridCol w="6180647"/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400">
                          <a:effectLst/>
                        </a:rPr>
                        <a:t>Expression</a:t>
                      </a:r>
                    </a:p>
                  </a:txBody>
                  <a:tcPr marL="12192" marR="12192" marT="6096" marB="60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Description</a:t>
                      </a:r>
                    </a:p>
                  </a:txBody>
                  <a:tcPr marL="12192" marR="12192" marT="6096" marB="60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01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[abc]</a:t>
                      </a:r>
                    </a:p>
                  </a:txBody>
                  <a:tcPr marL="12192" marR="12192" marT="6096" marB="60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Find any of the characters between the brackets</a:t>
                      </a:r>
                    </a:p>
                  </a:txBody>
                  <a:tcPr marL="12192" marR="12192" marT="6096" marB="60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012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[0-9]</a:t>
                      </a:r>
                    </a:p>
                  </a:txBody>
                  <a:tcPr marL="12192" marR="12192" marT="6096" marB="60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Find any of the digits between the brackets</a:t>
                      </a:r>
                    </a:p>
                  </a:txBody>
                  <a:tcPr marL="12192" marR="12192" marT="6096" marB="60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96012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(</a:t>
                      </a:r>
                      <a:r>
                        <a:rPr lang="en-US" sz="2400" dirty="0" err="1"/>
                        <a:t>x|y</a:t>
                      </a:r>
                      <a:r>
                        <a:rPr lang="en-US" sz="2400" dirty="0"/>
                        <a:t>)</a:t>
                      </a:r>
                    </a:p>
                  </a:txBody>
                  <a:tcPr marL="12192" marR="12192" marT="6096" marB="60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Find any of the alternatives separated with |</a:t>
                      </a:r>
                    </a:p>
                  </a:txBody>
                  <a:tcPr marL="12192" marR="12192" marT="6096" marB="60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4299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</a:t>
            </a:r>
            <a:r>
              <a:rPr lang="en-US" dirty="0" err="1"/>
              <a:t>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7772400" cy="4525963"/>
          </a:xfrm>
        </p:spPr>
        <p:txBody>
          <a:bodyPr>
            <a:normAutofit/>
          </a:bodyPr>
          <a:lstStyle/>
          <a:p>
            <a:r>
              <a:rPr lang="en-US" b="1" dirty="0" err="1" smtClean="0"/>
              <a:t>Metacharacters</a:t>
            </a:r>
            <a:r>
              <a:rPr lang="en-US" dirty="0" smtClean="0"/>
              <a:t> </a:t>
            </a:r>
            <a:r>
              <a:rPr lang="en-US" dirty="0"/>
              <a:t>are characters with a special meaning:</a:t>
            </a:r>
            <a:endParaRPr lang="en-US" b="1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88639966"/>
              </p:ext>
            </p:extLst>
          </p:nvPr>
        </p:nvGraphicFramePr>
        <p:xfrm>
          <a:off x="927845" y="2362200"/>
          <a:ext cx="7377954" cy="3840162"/>
        </p:xfrm>
        <a:graphic>
          <a:graphicData uri="http://schemas.openxmlformats.org/drawingml/2006/table">
            <a:tbl>
              <a:tblPr/>
              <a:tblGrid>
                <a:gridCol w="2043955"/>
                <a:gridCol w="5333999"/>
              </a:tblGrid>
              <a:tr h="590794">
                <a:tc>
                  <a:txBody>
                    <a:bodyPr/>
                    <a:lstStyle/>
                    <a:p>
                      <a:r>
                        <a:rPr lang="en-US" sz="2400">
                          <a:effectLst/>
                        </a:rPr>
                        <a:t>Metacharacter</a:t>
                      </a:r>
                    </a:p>
                  </a:txBody>
                  <a:tcPr marL="11723" marR="11723" marT="5862" marB="5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Description</a:t>
                      </a:r>
                    </a:p>
                  </a:txBody>
                  <a:tcPr marL="11723" marR="11723" marT="5862" marB="5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9079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\d</a:t>
                      </a:r>
                    </a:p>
                  </a:txBody>
                  <a:tcPr marL="11723" marR="11723" marT="5862" marB="5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Find a digit</a:t>
                      </a:r>
                    </a:p>
                  </a:txBody>
                  <a:tcPr marL="11723" marR="11723" marT="5862" marB="5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90794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\s</a:t>
                      </a:r>
                    </a:p>
                  </a:txBody>
                  <a:tcPr marL="11723" marR="11723" marT="5862" marB="5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Find a whitespace character</a:t>
                      </a:r>
                    </a:p>
                  </a:txBody>
                  <a:tcPr marL="11723" marR="11723" marT="5862" marB="5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3389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\b</a:t>
                      </a:r>
                    </a:p>
                  </a:txBody>
                  <a:tcPr marL="11723" marR="11723" marT="5862" marB="5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Find a match at the beginning or at the end of a word</a:t>
                      </a:r>
                    </a:p>
                  </a:txBody>
                  <a:tcPr marL="11723" marR="11723" marT="5862" marB="5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03389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\</a:t>
                      </a:r>
                      <a:r>
                        <a:rPr lang="en-US" sz="2400" dirty="0" err="1"/>
                        <a:t>uxxxx</a:t>
                      </a:r>
                      <a:endParaRPr lang="en-US" sz="2400" dirty="0"/>
                    </a:p>
                  </a:txBody>
                  <a:tcPr marL="11723" marR="11723" marT="5862" marB="5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Find the Unicode character specified by the hexadecimal number </a:t>
                      </a:r>
                      <a:r>
                        <a:rPr lang="en-US" sz="2400" dirty="0" err="1"/>
                        <a:t>xxxx</a:t>
                      </a:r>
                      <a:endParaRPr lang="en-US" sz="2400" dirty="0"/>
                    </a:p>
                  </a:txBody>
                  <a:tcPr marL="11723" marR="11723" marT="5862" marB="586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593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</a:t>
            </a:r>
            <a:r>
              <a:rPr lang="en-US" dirty="0" err="1"/>
              <a:t>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7772400" cy="4525963"/>
          </a:xfrm>
        </p:spPr>
        <p:txBody>
          <a:bodyPr>
            <a:normAutofit/>
          </a:bodyPr>
          <a:lstStyle/>
          <a:p>
            <a:r>
              <a:rPr lang="en-US" b="1" dirty="0"/>
              <a:t>Quantifiers</a:t>
            </a:r>
            <a:r>
              <a:rPr lang="en-US" dirty="0"/>
              <a:t> define quantities:</a:t>
            </a:r>
            <a:endParaRPr lang="en-US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07893672"/>
              </p:ext>
            </p:extLst>
          </p:nvPr>
        </p:nvGraphicFramePr>
        <p:xfrm>
          <a:off x="914400" y="2362200"/>
          <a:ext cx="7772400" cy="3962400"/>
        </p:xfrm>
        <a:graphic>
          <a:graphicData uri="http://schemas.openxmlformats.org/drawingml/2006/table">
            <a:tbl>
              <a:tblPr/>
              <a:tblGrid>
                <a:gridCol w="1682685"/>
                <a:gridCol w="6089715"/>
              </a:tblGrid>
              <a:tr h="633984">
                <a:tc>
                  <a:txBody>
                    <a:bodyPr/>
                    <a:lstStyle/>
                    <a:p>
                      <a:r>
                        <a:rPr lang="en-US" sz="2800" dirty="0">
                          <a:effectLst/>
                        </a:rPr>
                        <a:t>Quantifier</a:t>
                      </a:r>
                    </a:p>
                  </a:txBody>
                  <a:tcPr marL="12192" marR="12192" marT="6096" marB="60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Description</a:t>
                      </a:r>
                    </a:p>
                  </a:txBody>
                  <a:tcPr marL="12192" marR="12192" marT="6096" marB="60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0947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n+</a:t>
                      </a:r>
                    </a:p>
                  </a:txBody>
                  <a:tcPr marL="12192" marR="12192" marT="6096" marB="60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Matches any string that contains at least one </a:t>
                      </a:r>
                      <a:r>
                        <a:rPr lang="en-US" sz="2800" i="1" dirty="0"/>
                        <a:t>n</a:t>
                      </a:r>
                      <a:endParaRPr lang="en-US" sz="2800" dirty="0"/>
                    </a:p>
                  </a:txBody>
                  <a:tcPr marL="12192" marR="12192" marT="6096" marB="60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09472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n*</a:t>
                      </a:r>
                    </a:p>
                  </a:txBody>
                  <a:tcPr marL="12192" marR="12192" marT="6096" marB="60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/>
                        <a:t>Matches any string that contains zero or more occurrences of </a:t>
                      </a:r>
                      <a:r>
                        <a:rPr lang="en-US" sz="2800" i="1"/>
                        <a:t>n</a:t>
                      </a:r>
                      <a:endParaRPr lang="en-US" sz="2800"/>
                    </a:p>
                  </a:txBody>
                  <a:tcPr marL="12192" marR="12192" marT="6096" marB="60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10947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n?</a:t>
                      </a:r>
                    </a:p>
                  </a:txBody>
                  <a:tcPr marL="12192" marR="12192" marT="6096" marB="60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Matches any string that contains zero or one occurrences of </a:t>
                      </a:r>
                      <a:r>
                        <a:rPr lang="en-US" sz="2800" i="1" dirty="0"/>
                        <a:t>n</a:t>
                      </a:r>
                      <a:endParaRPr lang="en-US" sz="2800" dirty="0"/>
                    </a:p>
                  </a:txBody>
                  <a:tcPr marL="12192" marR="12192" marT="6096" marB="609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77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</a:t>
            </a:r>
            <a:r>
              <a:rPr lang="en-US" dirty="0" err="1"/>
              <a:t>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43000"/>
            <a:ext cx="7772400" cy="5059363"/>
          </a:xfrm>
        </p:spPr>
        <p:txBody>
          <a:bodyPr>
            <a:normAutofit/>
          </a:bodyPr>
          <a:lstStyle/>
          <a:p>
            <a:r>
              <a:rPr lang="en-US" b="1" dirty="0"/>
              <a:t>Quantifiers</a:t>
            </a:r>
            <a:r>
              <a:rPr lang="en-US" dirty="0"/>
              <a:t> define quantities: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384510"/>
              </p:ext>
            </p:extLst>
          </p:nvPr>
        </p:nvGraphicFramePr>
        <p:xfrm>
          <a:off x="609600" y="1600199"/>
          <a:ext cx="7924799" cy="4876592"/>
        </p:xfrm>
        <a:graphic>
          <a:graphicData uri="http://schemas.openxmlformats.org/drawingml/2006/table">
            <a:tbl>
              <a:tblPr/>
              <a:tblGrid>
                <a:gridCol w="1520784"/>
                <a:gridCol w="6404015"/>
              </a:tblGrid>
              <a:tr h="25949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effectLst/>
                        </a:rPr>
                        <a:t>Quantifier</a:t>
                      </a:r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Description</a:t>
                      </a:r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4111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baseline="0" dirty="0">
                          <a:solidFill>
                            <a:schemeClr val="tx1"/>
                          </a:solidFill>
                          <a:uFillTx/>
                          <a:hlinkClick r:id="rId3"/>
                        </a:rPr>
                        <a:t>n+</a:t>
                      </a:r>
                      <a:endParaRPr lang="en-US" sz="2400" b="1" u="sng" baseline="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Matches any string that contains at least one </a:t>
                      </a:r>
                      <a:r>
                        <a:rPr lang="en-US" sz="1800" i="1" dirty="0"/>
                        <a:t>n</a:t>
                      </a:r>
                      <a:endParaRPr lang="en-US" sz="1800" dirty="0"/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4111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baseline="0">
                          <a:solidFill>
                            <a:schemeClr val="tx1"/>
                          </a:solidFill>
                          <a:uFillTx/>
                          <a:hlinkClick r:id="rId4"/>
                        </a:rPr>
                        <a:t>n*</a:t>
                      </a:r>
                      <a:endParaRPr lang="en-US" sz="2400" b="1" u="sng" baseline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Matches any string that contains zero or more occurrences of </a:t>
                      </a:r>
                      <a:r>
                        <a:rPr lang="en-US" sz="1800" i="1"/>
                        <a:t>n</a:t>
                      </a:r>
                      <a:endParaRPr lang="en-US" sz="1800"/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4111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baseline="0" dirty="0">
                          <a:solidFill>
                            <a:schemeClr val="tx1"/>
                          </a:solidFill>
                          <a:uFillTx/>
                          <a:hlinkClick r:id="rId5"/>
                        </a:rPr>
                        <a:t>n?</a:t>
                      </a:r>
                      <a:endParaRPr lang="en-US" sz="2400" b="1" u="sng" baseline="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Matches any string that contains zero or one occurrences of </a:t>
                      </a:r>
                      <a:r>
                        <a:rPr lang="en-US" sz="1800" i="1" dirty="0"/>
                        <a:t>n</a:t>
                      </a:r>
                      <a:endParaRPr lang="en-US" sz="1800" dirty="0"/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4111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baseline="0">
                          <a:solidFill>
                            <a:schemeClr val="tx1"/>
                          </a:solidFill>
                          <a:uFillTx/>
                          <a:hlinkClick r:id="rId6"/>
                        </a:rPr>
                        <a:t>n{X}</a:t>
                      </a:r>
                      <a:endParaRPr lang="en-US" sz="2400" b="1" u="sng" baseline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Matches any string that contains a sequence of </a:t>
                      </a:r>
                      <a:r>
                        <a:rPr lang="en-US" sz="1800" i="1"/>
                        <a:t>X</a:t>
                      </a:r>
                      <a:r>
                        <a:rPr lang="en-US" sz="1800"/>
                        <a:t> </a:t>
                      </a:r>
                      <a:r>
                        <a:rPr lang="en-US" sz="1800" i="1"/>
                        <a:t>n</a:t>
                      </a:r>
                      <a:r>
                        <a:rPr lang="en-US" sz="1800"/>
                        <a:t>'s</a:t>
                      </a:r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4111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baseline="0" dirty="0">
                          <a:solidFill>
                            <a:schemeClr val="tx1"/>
                          </a:solidFill>
                          <a:uFillTx/>
                          <a:hlinkClick r:id="rId7"/>
                        </a:rPr>
                        <a:t>n{X,Y}</a:t>
                      </a:r>
                      <a:endParaRPr lang="en-US" sz="2400" b="1" u="sng" baseline="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Matches any string that contains a sequence of X to Y </a:t>
                      </a:r>
                      <a:r>
                        <a:rPr lang="en-US" sz="1800" i="1"/>
                        <a:t>n</a:t>
                      </a:r>
                      <a:r>
                        <a:rPr lang="en-US" sz="1800"/>
                        <a:t>'s</a:t>
                      </a:r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4111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baseline="0">
                          <a:solidFill>
                            <a:schemeClr val="tx1"/>
                          </a:solidFill>
                          <a:uFillTx/>
                          <a:hlinkClick r:id="rId8"/>
                        </a:rPr>
                        <a:t>n{X,}</a:t>
                      </a:r>
                      <a:endParaRPr lang="en-US" sz="2400" b="1" u="sng" baseline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Matches any string that contains a sequence of at least X </a:t>
                      </a:r>
                      <a:r>
                        <a:rPr lang="en-US" sz="1800" i="1"/>
                        <a:t>n</a:t>
                      </a:r>
                      <a:r>
                        <a:rPr lang="en-US" sz="1800"/>
                        <a:t>'s</a:t>
                      </a:r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4111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baseline="0">
                          <a:solidFill>
                            <a:schemeClr val="tx1"/>
                          </a:solidFill>
                          <a:uFillTx/>
                          <a:hlinkClick r:id="rId9"/>
                        </a:rPr>
                        <a:t>n$</a:t>
                      </a:r>
                      <a:endParaRPr lang="en-US" sz="2400" b="1" u="sng" baseline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Matches any string with </a:t>
                      </a:r>
                      <a:r>
                        <a:rPr lang="en-US" sz="1800" i="1"/>
                        <a:t>n</a:t>
                      </a:r>
                      <a:r>
                        <a:rPr lang="en-US" sz="1800"/>
                        <a:t> at the end of it</a:t>
                      </a:r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4111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baseline="0">
                          <a:solidFill>
                            <a:schemeClr val="tx1"/>
                          </a:solidFill>
                          <a:uFillTx/>
                          <a:hlinkClick r:id="rId10"/>
                        </a:rPr>
                        <a:t>^n</a:t>
                      </a:r>
                      <a:endParaRPr lang="en-US" sz="2400" b="1" u="sng" baseline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Matches any string with </a:t>
                      </a:r>
                      <a:r>
                        <a:rPr lang="en-US" sz="1800" i="1"/>
                        <a:t>n</a:t>
                      </a:r>
                      <a:r>
                        <a:rPr lang="en-US" sz="1800"/>
                        <a:t> at the beginning of it</a:t>
                      </a:r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4111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baseline="0">
                          <a:solidFill>
                            <a:schemeClr val="tx1"/>
                          </a:solidFill>
                          <a:uFillTx/>
                          <a:hlinkClick r:id="rId11"/>
                        </a:rPr>
                        <a:t>?=n</a:t>
                      </a:r>
                      <a:endParaRPr lang="en-US" sz="2400" b="1" u="sng" baseline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Matches any string that is followed by a specific string </a:t>
                      </a:r>
                      <a:r>
                        <a:rPr lang="en-US" sz="1800" i="1"/>
                        <a:t>n</a:t>
                      </a:r>
                      <a:endParaRPr lang="en-US" sz="1800"/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4111">
                <a:tc>
                  <a:txBody>
                    <a:bodyPr/>
                    <a:lstStyle/>
                    <a:p>
                      <a:pPr algn="ctr"/>
                      <a:r>
                        <a:rPr lang="en-US" sz="2400" b="1" u="sng" baseline="0" dirty="0">
                          <a:solidFill>
                            <a:schemeClr val="tx1"/>
                          </a:solidFill>
                          <a:uFillTx/>
                          <a:hlinkClick r:id="rId12"/>
                        </a:rPr>
                        <a:t>?!n</a:t>
                      </a:r>
                      <a:endParaRPr lang="en-US" sz="2400" b="1" u="sng" baseline="0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Matches any string that is not followed by a specific string </a:t>
                      </a:r>
                      <a:r>
                        <a:rPr lang="en-US" sz="1800" i="1" dirty="0"/>
                        <a:t>n</a:t>
                      </a:r>
                      <a:endParaRPr lang="en-US" sz="1800" dirty="0"/>
                    </a:p>
                  </a:txBody>
                  <a:tcPr marL="61162" marR="61162" marT="30581" marB="305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661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40167"/>
            <a:ext cx="7772400" cy="1020762"/>
          </a:xfrm>
        </p:spPr>
        <p:txBody>
          <a:bodyPr/>
          <a:lstStyle/>
          <a:p>
            <a:r>
              <a:rPr lang="en-US" dirty="0" err="1" smtClean="0"/>
              <a:t>RegEx</a:t>
            </a:r>
            <a:r>
              <a:rPr lang="en-US" dirty="0" err="1"/>
              <a:t>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43000"/>
            <a:ext cx="7772400" cy="5059363"/>
          </a:xfrm>
        </p:spPr>
        <p:txBody>
          <a:bodyPr>
            <a:normAutofit/>
          </a:bodyPr>
          <a:lstStyle/>
          <a:p>
            <a:r>
              <a:rPr lang="en-US" b="1" dirty="0" err="1"/>
              <a:t>RegExp</a:t>
            </a:r>
            <a:r>
              <a:rPr lang="en-US" b="1" dirty="0"/>
              <a:t> Object Properties</a:t>
            </a:r>
            <a:r>
              <a:rPr lang="en-US" dirty="0" smtClean="0"/>
              <a:t>:</a:t>
            </a:r>
            <a:endParaRPr lang="en-US" b="1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10661903"/>
              </p:ext>
            </p:extLst>
          </p:nvPr>
        </p:nvGraphicFramePr>
        <p:xfrm>
          <a:off x="909918" y="1857920"/>
          <a:ext cx="7441160" cy="4607733"/>
        </p:xfrm>
        <a:graphic>
          <a:graphicData uri="http://schemas.openxmlformats.org/drawingml/2006/table">
            <a:tbl>
              <a:tblPr/>
              <a:tblGrid>
                <a:gridCol w="1757082"/>
                <a:gridCol w="5684078"/>
              </a:tblGrid>
              <a:tr h="460969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Property</a:t>
                      </a:r>
                    </a:p>
                  </a:txBody>
                  <a:tcPr marL="6626" marR="6626" marT="3313" marB="3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Description</a:t>
                      </a:r>
                    </a:p>
                  </a:txBody>
                  <a:tcPr marL="6626" marR="6626" marT="3313" marB="3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67618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/>
                          </a:solidFill>
                          <a:hlinkClick r:id="rId3"/>
                        </a:rPr>
                        <a:t>constructor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6626" marR="6626" marT="3313" marB="3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Returns the function that created the RegExp object's prototype</a:t>
                      </a:r>
                    </a:p>
                  </a:txBody>
                  <a:tcPr marL="6626" marR="6626" marT="3313" marB="3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67618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  <a:hlinkClick r:id="rId4"/>
                        </a:rPr>
                        <a:t>global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6626" marR="6626" marT="3313" marB="3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Checks whether the "g" modifier is set</a:t>
                      </a:r>
                    </a:p>
                  </a:txBody>
                  <a:tcPr marL="6626" marR="6626" marT="3313" marB="3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67618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/>
                          </a:solidFill>
                          <a:hlinkClick r:id="rId5"/>
                        </a:rPr>
                        <a:t>ignoreCase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6626" marR="6626" marT="3313" marB="3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Checks whether the "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i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" modifier is set</a:t>
                      </a:r>
                    </a:p>
                  </a:txBody>
                  <a:tcPr marL="6626" marR="6626" marT="3313" marB="3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67618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/>
                          </a:solidFill>
                          <a:hlinkClick r:id="rId6"/>
                        </a:rPr>
                        <a:t>lastIndex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6626" marR="6626" marT="3313" marB="3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tx1"/>
                          </a:solidFill>
                        </a:rPr>
                        <a:t>Specifies the index at which to start the next match</a:t>
                      </a:r>
                    </a:p>
                  </a:txBody>
                  <a:tcPr marL="6626" marR="6626" marT="3313" marB="3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67618">
                <a:tc>
                  <a:txBody>
                    <a:bodyPr/>
                    <a:lstStyle/>
                    <a:p>
                      <a:pPr algn="l"/>
                      <a:r>
                        <a:rPr lang="en-US" sz="2400">
                          <a:solidFill>
                            <a:schemeClr val="tx1"/>
                          </a:solidFill>
                          <a:hlinkClick r:id="rId7"/>
                        </a:rPr>
                        <a:t>multiline</a:t>
                      </a:r>
                      <a:endParaRPr lang="en-US" sz="2400">
                        <a:solidFill>
                          <a:schemeClr val="tx1"/>
                        </a:solidFill>
                      </a:endParaRPr>
                    </a:p>
                  </a:txBody>
                  <a:tcPr marL="6626" marR="6626" marT="3313" marB="3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Checks whether the "m" modifier is set</a:t>
                      </a:r>
                    </a:p>
                  </a:txBody>
                  <a:tcPr marL="6626" marR="6626" marT="3313" marB="3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667618">
                <a:tc>
                  <a:txBody>
                    <a:bodyPr/>
                    <a:lstStyle/>
                    <a:p>
                      <a:pPr algn="l"/>
                      <a:r>
                        <a:rPr lang="en-US" sz="2400" dirty="0">
                          <a:solidFill>
                            <a:schemeClr val="tx1"/>
                          </a:solidFill>
                          <a:hlinkClick r:id="rId8"/>
                        </a:rPr>
                        <a:t>source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6626" marR="6626" marT="3313" marB="3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Returns the text of the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</a:rPr>
                        <a:t>RegExp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 pattern</a:t>
                      </a:r>
                    </a:p>
                  </a:txBody>
                  <a:tcPr marL="6626" marR="6626" marT="3313" marB="331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376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</a:t>
            </a:r>
            <a:r>
              <a:rPr lang="en-US" dirty="0" err="1"/>
              <a:t>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7772400" cy="4525963"/>
          </a:xfrm>
        </p:spPr>
        <p:txBody>
          <a:bodyPr>
            <a:normAutofit/>
          </a:bodyPr>
          <a:lstStyle/>
          <a:p>
            <a:r>
              <a:rPr lang="en-US" b="1" dirty="0"/>
              <a:t>Using the </a:t>
            </a:r>
            <a:r>
              <a:rPr lang="en-US" b="1" dirty="0" err="1"/>
              <a:t>RegExp</a:t>
            </a:r>
            <a:r>
              <a:rPr lang="en-US" b="1" dirty="0"/>
              <a:t> Object</a:t>
            </a:r>
          </a:p>
          <a:p>
            <a:r>
              <a:rPr lang="en-US" dirty="0"/>
              <a:t>In JavaScript,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/>
              <a:t>RegExp</a:t>
            </a:r>
            <a:r>
              <a:rPr lang="en-US" dirty="0"/>
              <a:t> object is a regular expression object with predefined properties and methods</a:t>
            </a:r>
            <a:r>
              <a:rPr lang="en-US" dirty="0" smtClean="0"/>
              <a:t>.</a:t>
            </a:r>
          </a:p>
          <a:p>
            <a:r>
              <a:rPr lang="en-US" b="1" dirty="0"/>
              <a:t>Using test()</a:t>
            </a:r>
          </a:p>
          <a:p>
            <a:r>
              <a:rPr lang="en-US" dirty="0"/>
              <a:t>The test() method is a </a:t>
            </a:r>
            <a:r>
              <a:rPr lang="en-US" dirty="0" err="1"/>
              <a:t>RegExp</a:t>
            </a:r>
            <a:r>
              <a:rPr lang="en-US" dirty="0"/>
              <a:t> expression method.</a:t>
            </a:r>
          </a:p>
          <a:p>
            <a:r>
              <a:rPr lang="en-US" dirty="0"/>
              <a:t>It searches a string for a pattern, and returns true or false, depending on the result</a:t>
            </a:r>
            <a:r>
              <a:rPr lang="en-US" dirty="0" smtClean="0"/>
              <a:t>.</a:t>
            </a:r>
            <a:endParaRPr lang="en-US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</a:t>
            </a:r>
            <a:r>
              <a:rPr lang="en-US" dirty="0" err="1"/>
              <a:t>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7772400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Using </a:t>
            </a:r>
            <a:r>
              <a:rPr lang="en-US" b="1" dirty="0"/>
              <a:t>test()</a:t>
            </a:r>
          </a:p>
          <a:p>
            <a:r>
              <a:rPr lang="en-US" dirty="0" smtClean="0"/>
              <a:t>The </a:t>
            </a:r>
            <a:r>
              <a:rPr lang="en-US" dirty="0"/>
              <a:t>following example searches a string for the character "e":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smtClean="0"/>
              <a:t>pattern </a:t>
            </a:r>
            <a:r>
              <a:rPr lang="en-US" dirty="0"/>
              <a:t>= /e/;</a:t>
            </a:r>
            <a:br>
              <a:rPr lang="en-US" dirty="0"/>
            </a:br>
            <a:r>
              <a:rPr lang="en-US" dirty="0" err="1" smtClean="0"/>
              <a:t>pattern.test</a:t>
            </a:r>
            <a:r>
              <a:rPr lang="en-US" dirty="0"/>
              <a:t>("The best things in life are free</a:t>
            </a:r>
            <a:r>
              <a:rPr lang="en-US" dirty="0" smtClean="0"/>
              <a:t>!");  // returns: true 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You don't have to put the regular expression in a variable first. The two lines above can be shortened to one</a:t>
            </a:r>
            <a:r>
              <a:rPr lang="en-US" dirty="0" smtClean="0"/>
              <a:t>:</a:t>
            </a:r>
          </a:p>
          <a:p>
            <a:r>
              <a:rPr lang="en-US" dirty="0" err="1"/>
              <a:t>v</a:t>
            </a:r>
            <a:r>
              <a:rPr lang="en-US" dirty="0" err="1" smtClean="0"/>
              <a:t>ar</a:t>
            </a:r>
            <a:r>
              <a:rPr lang="en-US" dirty="0" smtClean="0"/>
              <a:t> pattern = /e</a:t>
            </a:r>
            <a:r>
              <a:rPr lang="en-US" dirty="0"/>
              <a:t>/.test("The best things in life are free!");</a:t>
            </a:r>
            <a:endParaRPr lang="en-US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</a:t>
            </a:r>
            <a:r>
              <a:rPr lang="en-US" dirty="0" err="1"/>
              <a:t>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1033"/>
            <a:ext cx="8077200" cy="4525963"/>
          </a:xfrm>
        </p:spPr>
        <p:txBody>
          <a:bodyPr>
            <a:normAutofit/>
          </a:bodyPr>
          <a:lstStyle/>
          <a:p>
            <a:r>
              <a:rPr lang="en-US" b="1" dirty="0"/>
              <a:t>Using exec()</a:t>
            </a:r>
          </a:p>
          <a:p>
            <a:r>
              <a:rPr lang="en-US" dirty="0"/>
              <a:t>The exec() method is a </a:t>
            </a:r>
            <a:r>
              <a:rPr lang="en-US" dirty="0" err="1"/>
              <a:t>RegExp</a:t>
            </a:r>
            <a:r>
              <a:rPr lang="en-US" dirty="0"/>
              <a:t> expression method.</a:t>
            </a:r>
          </a:p>
          <a:p>
            <a:r>
              <a:rPr lang="en-US" dirty="0"/>
              <a:t>It searches a string for a specified pattern, and </a:t>
            </a:r>
            <a:r>
              <a:rPr lang="en-US" dirty="0" smtClean="0"/>
              <a:t>returns </a:t>
            </a:r>
            <a:r>
              <a:rPr lang="en-US" dirty="0"/>
              <a:t>the found text. </a:t>
            </a:r>
          </a:p>
          <a:p>
            <a:r>
              <a:rPr lang="en-US" dirty="0"/>
              <a:t>If no match is found, it returns </a:t>
            </a:r>
            <a:r>
              <a:rPr lang="en-US" i="1" dirty="0"/>
              <a:t>null.</a:t>
            </a:r>
            <a:endParaRPr lang="en-US" dirty="0"/>
          </a:p>
          <a:p>
            <a:r>
              <a:rPr lang="en-US" dirty="0"/>
              <a:t>The following example searches a string for the character "e</a:t>
            </a:r>
            <a:r>
              <a:rPr lang="en-US" dirty="0" smtClean="0"/>
              <a:t>":</a:t>
            </a:r>
          </a:p>
          <a:p>
            <a:r>
              <a:rPr lang="en-US" dirty="0" smtClean="0"/>
              <a:t>	/</a:t>
            </a:r>
            <a:r>
              <a:rPr lang="en-US" dirty="0"/>
              <a:t>e/.exec("The best things in life are free!"); </a:t>
            </a:r>
            <a:endParaRPr lang="en-US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13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– example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1"/>
            <a:ext cx="8001000" cy="52578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&lt;!</a:t>
            </a:r>
            <a:r>
              <a:rPr lang="en-US" sz="2400" dirty="0"/>
              <a:t>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h1&gt;What Can JavaScript Do?&lt;/h1&gt;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 id="demo"&gt;JavaScript can change HTML content.&lt;/p&gt;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button type="button"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         </a:t>
            </a:r>
            <a:r>
              <a:rPr lang="en-US" sz="2400" dirty="0" err="1" smtClean="0"/>
              <a:t>onclick</a:t>
            </a:r>
            <a:r>
              <a:rPr lang="en-US" sz="2400" dirty="0"/>
              <a:t>="</a:t>
            </a:r>
            <a:r>
              <a:rPr lang="en-US" sz="2400" dirty="0" err="1"/>
              <a:t>document.getElementById</a:t>
            </a:r>
            <a:r>
              <a:rPr lang="en-US" sz="2400" dirty="0"/>
              <a:t>('demo').</a:t>
            </a:r>
            <a:r>
              <a:rPr lang="en-US" sz="2400" dirty="0" err="1"/>
              <a:t>innerHTML</a:t>
            </a:r>
            <a:r>
              <a:rPr lang="en-US" sz="2400" dirty="0"/>
              <a:t> </a:t>
            </a: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          = </a:t>
            </a:r>
            <a:r>
              <a:rPr lang="en-US" sz="2400" dirty="0"/>
              <a:t>'Hello JavaScript!'"&gt;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Click Me!&lt;/button&gt;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&lt;/</a:t>
            </a:r>
            <a:r>
              <a:rPr lang="en-US" sz="2400" dirty="0"/>
              <a:t>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&lt;/html</a:t>
            </a:r>
            <a:r>
              <a:rPr lang="en-US" sz="2400" dirty="0" smtClean="0"/>
              <a:t>&gt;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://www.w3schools.com/jsref/default.asp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3000"/>
            <a:ext cx="4064000" cy="152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4800600"/>
            <a:ext cx="364871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67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RegEx</a:t>
            </a:r>
            <a:r>
              <a:rPr lang="en-US" dirty="0" err="1"/>
              <a:t>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76400"/>
            <a:ext cx="7772400" cy="4525963"/>
          </a:xfrm>
        </p:spPr>
        <p:txBody>
          <a:bodyPr>
            <a:normAutofit/>
          </a:bodyPr>
          <a:lstStyle/>
          <a:p>
            <a:endParaRPr lang="en-US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846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Date class is yet another helpful included </a:t>
            </a:r>
            <a:r>
              <a:rPr lang="en-US" dirty="0" smtClean="0"/>
              <a:t>object you </a:t>
            </a:r>
            <a:r>
              <a:rPr lang="en-US" dirty="0"/>
              <a:t>should be aware of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It </a:t>
            </a:r>
            <a:r>
              <a:rPr lang="en-US" dirty="0"/>
              <a:t>allows you to quickly calculate the current date or </a:t>
            </a:r>
            <a:r>
              <a:rPr lang="en-US" dirty="0" smtClean="0"/>
              <a:t>create date </a:t>
            </a:r>
            <a:r>
              <a:rPr lang="en-US" dirty="0"/>
              <a:t>objects for particular dates. </a:t>
            </a:r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/>
              <a:t>display today’s date as a string, we would </a:t>
            </a:r>
            <a:r>
              <a:rPr lang="en-US" dirty="0" smtClean="0"/>
              <a:t>simply create </a:t>
            </a:r>
            <a:r>
              <a:rPr lang="en-US" dirty="0"/>
              <a:t>a new object and use the </a:t>
            </a:r>
            <a:r>
              <a:rPr lang="en-US" dirty="0" err="1"/>
              <a:t>toString</a:t>
            </a:r>
            <a:r>
              <a:rPr lang="en-US" dirty="0"/>
              <a:t>() method</a:t>
            </a:r>
            <a:r>
              <a:rPr lang="en-US" dirty="0" smtClean="0"/>
              <a:t>.</a:t>
            </a:r>
          </a:p>
          <a:p>
            <a:r>
              <a:rPr lang="en-US" dirty="0" err="1"/>
              <a:t>var</a:t>
            </a:r>
            <a:r>
              <a:rPr lang="en-US" dirty="0"/>
              <a:t> d = </a:t>
            </a:r>
            <a:r>
              <a:rPr lang="en-US" b="1" dirty="0">
                <a:solidFill>
                  <a:srgbClr val="CE2933"/>
                </a:solidFill>
              </a:rPr>
              <a:t>new Date();</a:t>
            </a:r>
          </a:p>
          <a:p>
            <a:r>
              <a:rPr lang="en-US" i="1" dirty="0">
                <a:solidFill>
                  <a:schemeClr val="accent1"/>
                </a:solidFill>
              </a:rPr>
              <a:t>// This outputs Today is Mon Nov 12 2012 15:40:19 GMT-0700</a:t>
            </a:r>
          </a:p>
          <a:p>
            <a:r>
              <a:rPr lang="en-US" dirty="0"/>
              <a:t>alert ("Today is "+ </a:t>
            </a:r>
            <a:r>
              <a:rPr lang="en-US" b="1" dirty="0" err="1">
                <a:solidFill>
                  <a:srgbClr val="CE2933"/>
                </a:solidFill>
              </a:rPr>
              <a:t>d.toString</a:t>
            </a:r>
            <a:r>
              <a:rPr lang="en-US" b="1" dirty="0">
                <a:solidFill>
                  <a:srgbClr val="CE2933"/>
                </a:solidFill>
              </a:rPr>
              <a:t>()</a:t>
            </a:r>
            <a:r>
              <a:rPr lang="en-US" dirty="0"/>
              <a:t>);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43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Date object lets you work with dates (years, months, days, hours, minutes, seconds, and milliseconds</a:t>
            </a:r>
            <a:r>
              <a:rPr lang="en-US" dirty="0" smtClean="0"/>
              <a:t>).</a:t>
            </a:r>
          </a:p>
          <a:p>
            <a:r>
              <a:rPr lang="en-US" b="1" dirty="0"/>
              <a:t>JavaScript Date Formats</a:t>
            </a:r>
          </a:p>
          <a:p>
            <a:r>
              <a:rPr lang="en-US" dirty="0"/>
              <a:t>A JavaScript date can be written as a string:</a:t>
            </a:r>
          </a:p>
          <a:p>
            <a:r>
              <a:rPr lang="en-US" b="1" dirty="0"/>
              <a:t>Tue Jun 16 2015 09:32:58 GMT-0500 (Central Daylight Time)</a:t>
            </a:r>
            <a:endParaRPr lang="en-US" dirty="0"/>
          </a:p>
          <a:p>
            <a:r>
              <a:rPr lang="en-US" dirty="0"/>
              <a:t>or as a number:</a:t>
            </a:r>
          </a:p>
          <a:p>
            <a:r>
              <a:rPr lang="en-US" b="1" dirty="0"/>
              <a:t>1434465178360</a:t>
            </a:r>
            <a:endParaRPr lang="en-US" dirty="0"/>
          </a:p>
          <a:p>
            <a:r>
              <a:rPr lang="en-US" dirty="0"/>
              <a:t>Dates written as numbers, specifies the number of milliseconds since January 1, 1970, 00:00:00.</a:t>
            </a:r>
          </a:p>
          <a:p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98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/>
          </a:bodyPr>
          <a:lstStyle/>
          <a:p>
            <a:r>
              <a:rPr lang="en-US" b="1" dirty="0"/>
              <a:t>Displaying Dates</a:t>
            </a:r>
          </a:p>
          <a:p>
            <a:r>
              <a:rPr lang="en-US" dirty="0"/>
              <a:t>In this tutorial we use a script to display dates inside a &lt;p&gt; element with id="demo</a:t>
            </a:r>
            <a:r>
              <a:rPr lang="en-US" dirty="0" smtClean="0"/>
              <a:t>":</a:t>
            </a:r>
          </a:p>
          <a:p>
            <a:r>
              <a:rPr lang="en-US" dirty="0"/>
              <a:t>&lt;p id="demo"&gt;&lt;/p&gt;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&lt;script&gt;</a:t>
            </a:r>
            <a:br>
              <a:rPr lang="en-US" dirty="0"/>
            </a:br>
            <a:r>
              <a:rPr lang="en-US" dirty="0" err="1"/>
              <a:t>document.getElementById</a:t>
            </a:r>
            <a:r>
              <a:rPr lang="en-US" dirty="0"/>
              <a:t>("demo").</a:t>
            </a:r>
            <a:r>
              <a:rPr lang="en-US" dirty="0" err="1"/>
              <a:t>innerHTML</a:t>
            </a:r>
            <a:r>
              <a:rPr lang="en-US" dirty="0"/>
              <a:t> = Date();</a:t>
            </a:r>
            <a:br>
              <a:rPr lang="en-US" dirty="0"/>
            </a:br>
            <a:r>
              <a:rPr lang="en-US" dirty="0"/>
              <a:t>&lt;/script&gt; </a:t>
            </a:r>
            <a:endParaRPr lang="en-US" dirty="0" smtClean="0"/>
          </a:p>
          <a:p>
            <a:r>
              <a:rPr lang="en-US" dirty="0" smtClean="0"/>
              <a:t>Returns:</a:t>
            </a:r>
            <a:endParaRPr lang="en-US" dirty="0"/>
          </a:p>
          <a:p>
            <a:r>
              <a:rPr lang="en-US" dirty="0"/>
              <a:t>Tue </a:t>
            </a:r>
            <a:r>
              <a:rPr lang="en-US" dirty="0" smtClean="0"/>
              <a:t>May 26 2015 </a:t>
            </a:r>
            <a:r>
              <a:rPr lang="en-US" dirty="0"/>
              <a:t>09:41:23 GMT-0500 (Central Daylight Time)</a:t>
            </a:r>
          </a:p>
          <a:p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028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924800" cy="452596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Creating Date Objects</a:t>
            </a:r>
          </a:p>
          <a:p>
            <a:r>
              <a:rPr lang="en-US" dirty="0"/>
              <a:t>The Date object lets us work with dates.</a:t>
            </a:r>
          </a:p>
          <a:p>
            <a:r>
              <a:rPr lang="en-US" dirty="0"/>
              <a:t>A date consists of a year, a month, a day, an hour, a minute, a second, and milliseconds.</a:t>
            </a:r>
          </a:p>
          <a:p>
            <a:r>
              <a:rPr lang="en-US" dirty="0"/>
              <a:t>Date objects are created with the </a:t>
            </a:r>
            <a:r>
              <a:rPr lang="en-US" b="1" dirty="0"/>
              <a:t>new Date()</a:t>
            </a:r>
            <a:r>
              <a:rPr lang="en-US" dirty="0"/>
              <a:t> constructor.</a:t>
            </a:r>
          </a:p>
          <a:p>
            <a:r>
              <a:rPr lang="en-US" dirty="0"/>
              <a:t>There are </a:t>
            </a:r>
            <a:r>
              <a:rPr lang="en-US" b="1" dirty="0"/>
              <a:t>4 ways</a:t>
            </a:r>
            <a:r>
              <a:rPr lang="en-US" dirty="0"/>
              <a:t> of initiating a date:</a:t>
            </a:r>
          </a:p>
          <a:p>
            <a:r>
              <a:rPr lang="en-US" dirty="0"/>
              <a:t>new Date()</a:t>
            </a:r>
            <a:br>
              <a:rPr lang="en-US" dirty="0"/>
            </a:br>
            <a:r>
              <a:rPr lang="en-US" dirty="0"/>
              <a:t>new Date(milliseconds)</a:t>
            </a:r>
            <a:br>
              <a:rPr lang="en-US" dirty="0"/>
            </a:br>
            <a:r>
              <a:rPr lang="en-US" dirty="0"/>
              <a:t>new Date(</a:t>
            </a:r>
            <a:r>
              <a:rPr lang="en-US" dirty="0" err="1"/>
              <a:t>dateString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new Date(year, month, day, hours, minutes, seconds, milliseconds) 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937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924800" cy="452596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Creating Date Objects</a:t>
            </a:r>
          </a:p>
          <a:p>
            <a:r>
              <a:rPr lang="en-US" dirty="0"/>
              <a:t>The Date object lets us work with dates.</a:t>
            </a:r>
          </a:p>
          <a:p>
            <a:r>
              <a:rPr lang="en-US" dirty="0"/>
              <a:t>A date consists of a year, a month, a day, an hour, a minute, a second, and milliseconds.</a:t>
            </a:r>
          </a:p>
          <a:p>
            <a:r>
              <a:rPr lang="en-US" dirty="0"/>
              <a:t>Date objects are created with the </a:t>
            </a:r>
            <a:r>
              <a:rPr lang="en-US" b="1" dirty="0"/>
              <a:t>new Date()</a:t>
            </a:r>
            <a:r>
              <a:rPr lang="en-US" dirty="0"/>
              <a:t> constructor.</a:t>
            </a:r>
          </a:p>
          <a:p>
            <a:r>
              <a:rPr lang="en-US" dirty="0"/>
              <a:t>There are </a:t>
            </a:r>
            <a:r>
              <a:rPr lang="en-US" b="1" dirty="0"/>
              <a:t>4 ways</a:t>
            </a:r>
            <a:r>
              <a:rPr lang="en-US" dirty="0"/>
              <a:t> of initiating a date:</a:t>
            </a:r>
          </a:p>
          <a:p>
            <a:r>
              <a:rPr lang="en-US" dirty="0"/>
              <a:t>new Date()</a:t>
            </a:r>
            <a:br>
              <a:rPr lang="en-US" dirty="0"/>
            </a:br>
            <a:r>
              <a:rPr lang="en-US" dirty="0"/>
              <a:t>new Date(milliseconds)</a:t>
            </a:r>
            <a:br>
              <a:rPr lang="en-US" dirty="0"/>
            </a:br>
            <a:r>
              <a:rPr lang="en-US" dirty="0"/>
              <a:t>new Date(</a:t>
            </a:r>
            <a:r>
              <a:rPr lang="en-US" dirty="0" err="1"/>
              <a:t>dateString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new Date(year, month, day, hours, minutes, seconds, milliseconds) 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52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46237"/>
            <a:ext cx="80772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Using new Date(), creates a new date object with the </a:t>
            </a:r>
            <a:r>
              <a:rPr lang="en-US" b="1" dirty="0"/>
              <a:t>current date and time</a:t>
            </a:r>
            <a:r>
              <a:rPr lang="en-US" dirty="0" smtClean="0"/>
              <a:t>:</a:t>
            </a:r>
          </a:p>
          <a:p>
            <a:r>
              <a:rPr lang="en-US" dirty="0"/>
              <a:t>&lt;script&gt;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d = new Date();</a:t>
            </a:r>
            <a:br>
              <a:rPr lang="en-US" dirty="0"/>
            </a:br>
            <a:r>
              <a:rPr lang="en-US" dirty="0" err="1"/>
              <a:t>document.getElementById</a:t>
            </a:r>
            <a:r>
              <a:rPr lang="en-US" dirty="0"/>
              <a:t>("demo").</a:t>
            </a:r>
            <a:r>
              <a:rPr lang="en-US" dirty="0" err="1"/>
              <a:t>innerHTML</a:t>
            </a:r>
            <a:r>
              <a:rPr lang="en-US" dirty="0"/>
              <a:t> = d;</a:t>
            </a:r>
            <a:br>
              <a:rPr lang="en-US" dirty="0"/>
            </a:br>
            <a:r>
              <a:rPr lang="en-US" dirty="0"/>
              <a:t>&lt;/script&gt; </a:t>
            </a:r>
            <a:endParaRPr lang="en-US" dirty="0" smtClean="0"/>
          </a:p>
          <a:p>
            <a:r>
              <a:rPr lang="en-US" dirty="0"/>
              <a:t>Using new Date(</a:t>
            </a:r>
            <a:r>
              <a:rPr lang="en-US" b="1" dirty="0"/>
              <a:t>date string</a:t>
            </a:r>
            <a:r>
              <a:rPr lang="en-US" dirty="0"/>
              <a:t>), creates a new date object from the </a:t>
            </a:r>
            <a:r>
              <a:rPr lang="en-US" b="1" dirty="0"/>
              <a:t>specified date and time</a:t>
            </a:r>
            <a:r>
              <a:rPr lang="en-US" dirty="0" smtClean="0"/>
              <a:t>:</a:t>
            </a:r>
          </a:p>
          <a:p>
            <a:r>
              <a:rPr lang="en-US" dirty="0"/>
              <a:t>&lt;script&gt;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d = new Date("October 13, 2014 11:13:00");</a:t>
            </a:r>
            <a:br>
              <a:rPr lang="en-US" dirty="0"/>
            </a:br>
            <a:r>
              <a:rPr lang="en-US" dirty="0" err="1"/>
              <a:t>document.getElementById</a:t>
            </a:r>
            <a:r>
              <a:rPr lang="en-US" dirty="0"/>
              <a:t>("demo").</a:t>
            </a:r>
            <a:r>
              <a:rPr lang="en-US" dirty="0" err="1"/>
              <a:t>innerHTML</a:t>
            </a:r>
            <a:r>
              <a:rPr lang="en-US" dirty="0"/>
              <a:t> = d;</a:t>
            </a:r>
            <a:br>
              <a:rPr lang="en-US" dirty="0"/>
            </a:br>
            <a:r>
              <a:rPr lang="en-US" dirty="0"/>
              <a:t>&lt;/script&gt; 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237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46237"/>
            <a:ext cx="80772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Using new Date(</a:t>
            </a:r>
            <a:r>
              <a:rPr lang="en-US" b="1" dirty="0"/>
              <a:t>number</a:t>
            </a:r>
            <a:r>
              <a:rPr lang="en-US" dirty="0"/>
              <a:t>), creates a new date object as</a:t>
            </a:r>
            <a:r>
              <a:rPr lang="en-US" b="1" dirty="0"/>
              <a:t> zero time plus the number</a:t>
            </a:r>
            <a:r>
              <a:rPr lang="en-US" dirty="0"/>
              <a:t>.</a:t>
            </a:r>
          </a:p>
          <a:p>
            <a:r>
              <a:rPr lang="en-US" dirty="0"/>
              <a:t>Zero time is 01 January 1970 00:00:00 UTC.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number is specified in milliseconds</a:t>
            </a:r>
            <a:r>
              <a:rPr lang="en-US" dirty="0" smtClean="0"/>
              <a:t>:</a:t>
            </a:r>
          </a:p>
          <a:p>
            <a:pPr marL="914400"/>
            <a:r>
              <a:rPr lang="en-US" dirty="0" smtClean="0"/>
              <a:t>&lt;</a:t>
            </a:r>
            <a:r>
              <a:rPr lang="en-US" dirty="0"/>
              <a:t>script&gt;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smtClean="0"/>
              <a:t>date1 </a:t>
            </a:r>
            <a:r>
              <a:rPr lang="en-US" dirty="0"/>
              <a:t>= new Date(86400000);</a:t>
            </a:r>
            <a:br>
              <a:rPr lang="en-US" dirty="0"/>
            </a:br>
            <a:r>
              <a:rPr lang="en-US" dirty="0" err="1"/>
              <a:t>document.getElementById</a:t>
            </a:r>
            <a:r>
              <a:rPr lang="en-US" dirty="0"/>
              <a:t>("demo").</a:t>
            </a:r>
            <a:r>
              <a:rPr lang="en-US" dirty="0" err="1"/>
              <a:t>innerHTML</a:t>
            </a:r>
            <a:r>
              <a:rPr lang="en-US" dirty="0"/>
              <a:t> = </a:t>
            </a:r>
            <a:r>
              <a:rPr lang="en-US" dirty="0" smtClean="0"/>
              <a:t>date1;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&lt;/script&gt; </a:t>
            </a:r>
            <a:endParaRPr lang="en-US" dirty="0" smtClean="0"/>
          </a:p>
          <a:p>
            <a:r>
              <a:rPr lang="en-US" dirty="0" smtClean="0"/>
              <a:t>// Note: one </a:t>
            </a:r>
            <a:r>
              <a:rPr lang="en-US" dirty="0"/>
              <a:t>day contains 86,400,000 millisecond</a:t>
            </a:r>
            <a:r>
              <a:rPr lang="en-US" dirty="0" smtClean="0"/>
              <a:t>.</a:t>
            </a:r>
          </a:p>
          <a:p>
            <a:r>
              <a:rPr lang="en-US" dirty="0"/>
              <a:t>Thu Jan 01 1970 18:00:00 GMT-0600 (Central Standard Time)</a:t>
            </a:r>
          </a:p>
          <a:p>
            <a:endParaRPr lang="en-US" dirty="0" smtClean="0"/>
          </a:p>
          <a:p>
            <a:endParaRPr lang="en-US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5208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646237"/>
            <a:ext cx="80772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Using </a:t>
            </a:r>
            <a:r>
              <a:rPr lang="en-US" dirty="0"/>
              <a:t>new Date(</a:t>
            </a:r>
            <a:r>
              <a:rPr lang="en-US" b="1" dirty="0"/>
              <a:t>7 numbers</a:t>
            </a:r>
            <a:r>
              <a:rPr lang="en-US" dirty="0"/>
              <a:t>), creates a new date object with the </a:t>
            </a:r>
            <a:r>
              <a:rPr lang="en-US" b="1" dirty="0"/>
              <a:t>specified date and time</a:t>
            </a:r>
            <a:r>
              <a:rPr lang="en-US" dirty="0" smtClean="0"/>
              <a:t>:</a:t>
            </a:r>
          </a:p>
          <a:p>
            <a:r>
              <a:rPr lang="en-US" dirty="0"/>
              <a:t>JavaScript dates are calculated in milliseconds from 01 January, 1970 00:00:00 Universal Time (UTC). </a:t>
            </a:r>
            <a:endParaRPr lang="en-US" dirty="0" smtClean="0"/>
          </a:p>
          <a:p>
            <a:r>
              <a:rPr lang="en-US" dirty="0" smtClean="0"/>
              <a:t>Note: One </a:t>
            </a:r>
            <a:r>
              <a:rPr lang="en-US" dirty="0"/>
              <a:t>day contains 86,400,000 millisecond.</a:t>
            </a:r>
          </a:p>
          <a:p>
            <a:r>
              <a:rPr lang="en-US" dirty="0"/>
              <a:t>The 7 numbers specify the year, month, day, hour, minute, second, and millisecond, in that order</a:t>
            </a:r>
            <a:r>
              <a:rPr lang="en-US" dirty="0" smtClean="0"/>
              <a:t>:</a:t>
            </a:r>
          </a:p>
          <a:p>
            <a:r>
              <a:rPr lang="en-US" dirty="0" err="1"/>
              <a:t>var</a:t>
            </a:r>
            <a:r>
              <a:rPr lang="en-US" dirty="0"/>
              <a:t> d = new Date(99,5,24,11,33,30,0);</a:t>
            </a:r>
            <a:br>
              <a:rPr lang="en-US" dirty="0"/>
            </a:br>
            <a:r>
              <a:rPr lang="en-US" dirty="0" err="1"/>
              <a:t>document.getElementById</a:t>
            </a:r>
            <a:r>
              <a:rPr lang="en-US" dirty="0"/>
              <a:t>("demo").</a:t>
            </a:r>
            <a:r>
              <a:rPr lang="en-US" dirty="0" err="1"/>
              <a:t>innerHTML</a:t>
            </a:r>
            <a:r>
              <a:rPr lang="en-US" dirty="0"/>
              <a:t> = d;</a:t>
            </a:r>
            <a:br>
              <a:rPr lang="en-US" dirty="0"/>
            </a:br>
            <a:r>
              <a:rPr lang="en-US" dirty="0"/>
              <a:t>&lt;/script</a:t>
            </a:r>
            <a:r>
              <a:rPr lang="en-US" dirty="0" smtClean="0"/>
              <a:t>&gt;</a:t>
            </a:r>
          </a:p>
          <a:p>
            <a:r>
              <a:rPr lang="en-US" dirty="0"/>
              <a:t>Thu Jun 24 1999 11:33:30 GMT-0500 (Central Daylight Time)</a:t>
            </a:r>
          </a:p>
          <a:p>
            <a:endParaRPr lang="en-US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0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5257801"/>
          </a:xfrm>
        </p:spPr>
        <p:txBody>
          <a:bodyPr>
            <a:normAutofit fontScale="85000" lnSpcReduction="10000"/>
          </a:bodyPr>
          <a:lstStyle/>
          <a:p>
            <a:r>
              <a:rPr lang="en-US" sz="2900" dirty="0" smtClean="0"/>
              <a:t>Using </a:t>
            </a:r>
            <a:r>
              <a:rPr lang="en-US" sz="2900" dirty="0"/>
              <a:t>new Date(</a:t>
            </a:r>
            <a:r>
              <a:rPr lang="en-US" sz="2900" b="1" dirty="0"/>
              <a:t>7 numbers</a:t>
            </a:r>
            <a:r>
              <a:rPr lang="en-US" sz="2900" dirty="0"/>
              <a:t>), creates a new date object with the </a:t>
            </a:r>
            <a:r>
              <a:rPr lang="en-US" sz="2900" b="1" dirty="0"/>
              <a:t>specified date and </a:t>
            </a:r>
            <a:r>
              <a:rPr lang="en-US" sz="2900" b="1" dirty="0" smtClean="0"/>
              <a:t>time</a:t>
            </a:r>
            <a:r>
              <a:rPr lang="en-US" sz="2900" dirty="0" smtClean="0"/>
              <a:t>.  </a:t>
            </a:r>
          </a:p>
          <a:p>
            <a:r>
              <a:rPr lang="en-US" sz="2900" dirty="0" smtClean="0"/>
              <a:t>JavaScript </a:t>
            </a:r>
            <a:r>
              <a:rPr lang="en-US" sz="2900" dirty="0"/>
              <a:t>dates are calculated in milliseconds from 01 January, 1970 00:00:00 Universal Time (UTC). </a:t>
            </a:r>
            <a:endParaRPr lang="en-US" sz="2900" dirty="0" smtClean="0"/>
          </a:p>
          <a:p>
            <a:r>
              <a:rPr lang="en-US" sz="2900" dirty="0" smtClean="0"/>
              <a:t>The </a:t>
            </a:r>
            <a:r>
              <a:rPr lang="en-US" sz="2900" dirty="0"/>
              <a:t>7 numbers specify the year, month, day, hour, minute, second, and millisecond, in that order</a:t>
            </a:r>
            <a:r>
              <a:rPr lang="en-US" sz="2900" dirty="0" smtClean="0"/>
              <a:t>:</a:t>
            </a:r>
          </a:p>
          <a:p>
            <a:r>
              <a:rPr lang="en-US" sz="2900" dirty="0" smtClean="0"/>
              <a:t>	</a:t>
            </a:r>
            <a:r>
              <a:rPr lang="en-US" sz="2900" dirty="0" err="1" smtClean="0"/>
              <a:t>var</a:t>
            </a:r>
            <a:r>
              <a:rPr lang="en-US" sz="2900" dirty="0" smtClean="0"/>
              <a:t> </a:t>
            </a:r>
            <a:r>
              <a:rPr lang="en-US" sz="2900" dirty="0"/>
              <a:t>d = new Date(99,5,24,11,33,30,0</a:t>
            </a:r>
            <a:r>
              <a:rPr lang="en-US" sz="2900" dirty="0" smtClean="0"/>
              <a:t>);</a:t>
            </a:r>
          </a:p>
          <a:p>
            <a:r>
              <a:rPr lang="en-US" sz="2900" dirty="0" smtClean="0"/>
              <a:t>=&gt; Thu </a:t>
            </a:r>
            <a:r>
              <a:rPr lang="en-US" sz="2900" dirty="0"/>
              <a:t>Jun 24 1999 11:33:30 GMT-0500 (Central Daylight Time</a:t>
            </a:r>
            <a:r>
              <a:rPr lang="en-US" sz="2900" dirty="0" smtClean="0"/>
              <a:t>)</a:t>
            </a:r>
          </a:p>
          <a:p>
            <a:r>
              <a:rPr lang="en-US" sz="2900" dirty="0"/>
              <a:t>Variants of the example above let us omit any of the last 4 </a:t>
            </a:r>
            <a:r>
              <a:rPr lang="en-US" sz="2900" dirty="0" smtClean="0"/>
              <a:t>parameters:</a:t>
            </a:r>
          </a:p>
          <a:p>
            <a:r>
              <a:rPr lang="en-US" sz="2800" dirty="0" smtClean="0"/>
              <a:t>	</a:t>
            </a:r>
            <a:r>
              <a:rPr lang="en-US" sz="2800" dirty="0" err="1" smtClean="0"/>
              <a:t>var</a:t>
            </a:r>
            <a:r>
              <a:rPr lang="en-US" sz="2800" dirty="0" smtClean="0"/>
              <a:t> d = new Date(99,5,24);</a:t>
            </a:r>
            <a:endParaRPr lang="en-US" sz="28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04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–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01000" cy="563879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&lt;html</a:t>
            </a:r>
            <a:r>
              <a:rPr lang="en-US" sz="2400" dirty="0" smtClean="0"/>
              <a:t>&gt; &lt;</a:t>
            </a:r>
            <a:r>
              <a:rPr lang="en-US" sz="2400" dirty="0"/>
              <a:t>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h1&gt;JavaScript Can Change Images&lt;/h1&gt;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 err="1"/>
              <a:t>img</a:t>
            </a:r>
            <a:r>
              <a:rPr lang="en-US" sz="2400" dirty="0"/>
              <a:t> id="</a:t>
            </a:r>
            <a:r>
              <a:rPr lang="en-US" sz="2400" dirty="0" err="1"/>
              <a:t>myImage</a:t>
            </a:r>
            <a:r>
              <a:rPr lang="en-US" sz="2400" dirty="0"/>
              <a:t>" </a:t>
            </a:r>
            <a:r>
              <a:rPr lang="en-US" sz="2400" dirty="0" err="1"/>
              <a:t>onclick</a:t>
            </a:r>
            <a:r>
              <a:rPr lang="en-US" sz="2400" dirty="0"/>
              <a:t>="</a:t>
            </a:r>
            <a:r>
              <a:rPr lang="en-US" sz="2400" dirty="0" err="1"/>
              <a:t>changeImage</a:t>
            </a:r>
            <a:r>
              <a:rPr lang="en-US" sz="2400" dirty="0"/>
              <a:t>()" </a:t>
            </a: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          </a:t>
            </a:r>
            <a:r>
              <a:rPr lang="en-US" sz="2400" dirty="0" err="1" smtClean="0"/>
              <a:t>src</a:t>
            </a:r>
            <a:r>
              <a:rPr lang="en-US" sz="2400" dirty="0"/>
              <a:t>="pic_bulboff.gif" width="100" height="180</a:t>
            </a:r>
            <a:r>
              <a:rPr lang="en-US" sz="2400" dirty="0" smtClean="0"/>
              <a:t>"&gt;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p&gt;Click the light bulb to turn on/off the light.&lt;/p&gt;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script&gt;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function </a:t>
            </a:r>
            <a:r>
              <a:rPr lang="en-US" sz="2400" dirty="0" err="1"/>
              <a:t>changeImage</a:t>
            </a:r>
            <a:r>
              <a:rPr lang="en-US" sz="2400" dirty="0"/>
              <a:t>() {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var</a:t>
            </a:r>
            <a:r>
              <a:rPr lang="en-US" sz="2400" dirty="0"/>
              <a:t> image = </a:t>
            </a:r>
            <a:r>
              <a:rPr lang="en-US" sz="2400" dirty="0" err="1"/>
              <a:t>document.getElementById</a:t>
            </a:r>
            <a:r>
              <a:rPr lang="en-US" sz="2400" dirty="0"/>
              <a:t>('</a:t>
            </a:r>
            <a:r>
              <a:rPr lang="en-US" sz="2400" dirty="0" err="1"/>
              <a:t>myImage</a:t>
            </a:r>
            <a:r>
              <a:rPr lang="en-US" sz="2400" dirty="0"/>
              <a:t>');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if (</a:t>
            </a:r>
            <a:r>
              <a:rPr lang="en-US" sz="2400" dirty="0" err="1"/>
              <a:t>image.src.match</a:t>
            </a:r>
            <a:r>
              <a:rPr lang="en-US" sz="2400" dirty="0"/>
              <a:t>("</a:t>
            </a:r>
            <a:r>
              <a:rPr lang="en-US" sz="2400" dirty="0" err="1"/>
              <a:t>bulbon</a:t>
            </a:r>
            <a:r>
              <a:rPr lang="en-US" sz="2400" dirty="0"/>
              <a:t>")) {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</a:t>
            </a:r>
            <a:r>
              <a:rPr lang="en-US" sz="2400" dirty="0" err="1"/>
              <a:t>image.src</a:t>
            </a:r>
            <a:r>
              <a:rPr lang="en-US" sz="2400" dirty="0"/>
              <a:t> = "pic_bulboff.gif";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 else {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</a:t>
            </a:r>
            <a:r>
              <a:rPr lang="en-US" sz="2400" dirty="0" err="1"/>
              <a:t>image.src</a:t>
            </a:r>
            <a:r>
              <a:rPr lang="en-US" sz="2400" dirty="0"/>
              <a:t> = "pic_bulbon.gif";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}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&lt;/</a:t>
            </a:r>
            <a:r>
              <a:rPr lang="en-US" sz="2400" dirty="0"/>
              <a:t>body</a:t>
            </a:r>
            <a:r>
              <a:rPr lang="en-US" sz="2400" dirty="0" smtClean="0"/>
              <a:t>&gt; &lt;/</a:t>
            </a:r>
            <a:r>
              <a:rPr lang="en-US" sz="2400" dirty="0"/>
              <a:t>html&gt;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://www.w3schools.com/jsref/default.asp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28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5257801"/>
          </a:xfrm>
        </p:spPr>
        <p:txBody>
          <a:bodyPr>
            <a:normAutofit fontScale="77500" lnSpcReduction="20000"/>
          </a:bodyPr>
          <a:lstStyle/>
          <a:p>
            <a:r>
              <a:rPr lang="en-US" sz="2900" dirty="0" smtClean="0"/>
              <a:t>Using </a:t>
            </a:r>
            <a:r>
              <a:rPr lang="en-US" sz="2900" dirty="0"/>
              <a:t>new Date(</a:t>
            </a:r>
            <a:r>
              <a:rPr lang="en-US" sz="2900" b="1" dirty="0"/>
              <a:t>7 numbers</a:t>
            </a:r>
            <a:r>
              <a:rPr lang="en-US" sz="2900" dirty="0"/>
              <a:t>), creates a new date object with the </a:t>
            </a:r>
            <a:r>
              <a:rPr lang="en-US" sz="2900" b="1" dirty="0"/>
              <a:t>specified date and </a:t>
            </a:r>
            <a:r>
              <a:rPr lang="en-US" sz="2900" b="1" dirty="0" smtClean="0"/>
              <a:t>time</a:t>
            </a:r>
            <a:r>
              <a:rPr lang="en-US" sz="2900" dirty="0" smtClean="0"/>
              <a:t>.  </a:t>
            </a:r>
          </a:p>
          <a:p>
            <a:r>
              <a:rPr lang="en-US" sz="2900" dirty="0" smtClean="0"/>
              <a:t>JavaScript </a:t>
            </a:r>
            <a:r>
              <a:rPr lang="en-US" sz="2900" dirty="0"/>
              <a:t>dates are calculated in milliseconds from 01 January, 1970 00:00:00 Universal Time (UTC). </a:t>
            </a:r>
            <a:endParaRPr lang="en-US" sz="2900" dirty="0" smtClean="0"/>
          </a:p>
          <a:p>
            <a:r>
              <a:rPr lang="en-US" sz="2900" dirty="0" smtClean="0"/>
              <a:t>The </a:t>
            </a:r>
            <a:r>
              <a:rPr lang="en-US" sz="2900" dirty="0"/>
              <a:t>7 numbers specify the year, month, day, hour, minute, second, and millisecond, in that order</a:t>
            </a:r>
            <a:r>
              <a:rPr lang="en-US" sz="2900" dirty="0" smtClean="0"/>
              <a:t>:</a:t>
            </a:r>
          </a:p>
          <a:p>
            <a:r>
              <a:rPr lang="en-US" sz="2900" dirty="0" smtClean="0"/>
              <a:t>	</a:t>
            </a:r>
            <a:r>
              <a:rPr lang="en-US" sz="2900" dirty="0" err="1" smtClean="0"/>
              <a:t>var</a:t>
            </a:r>
            <a:r>
              <a:rPr lang="en-US" sz="2900" dirty="0" smtClean="0"/>
              <a:t> </a:t>
            </a:r>
            <a:r>
              <a:rPr lang="en-US" sz="2900" dirty="0"/>
              <a:t>d = new Date(99,5,24,11,33,30,0</a:t>
            </a:r>
            <a:r>
              <a:rPr lang="en-US" sz="2900" dirty="0" smtClean="0"/>
              <a:t>);</a:t>
            </a:r>
          </a:p>
          <a:p>
            <a:r>
              <a:rPr lang="en-US" sz="2900" dirty="0" smtClean="0"/>
              <a:t>=&gt; Thu </a:t>
            </a:r>
            <a:r>
              <a:rPr lang="en-US" sz="2900" dirty="0"/>
              <a:t>Jun 24 1999 11:33:30 GMT-0500 (Central Daylight Time</a:t>
            </a:r>
            <a:r>
              <a:rPr lang="en-US" sz="2900" dirty="0" smtClean="0"/>
              <a:t>)</a:t>
            </a:r>
          </a:p>
          <a:p>
            <a:r>
              <a:rPr lang="en-US" sz="2900" dirty="0"/>
              <a:t>Variants of the example above let us omit any of the last 4 </a:t>
            </a:r>
            <a:r>
              <a:rPr lang="en-US" sz="2900" dirty="0" smtClean="0"/>
              <a:t>parameters:</a:t>
            </a:r>
          </a:p>
          <a:p>
            <a:r>
              <a:rPr lang="en-US" sz="2800" dirty="0" smtClean="0"/>
              <a:t>	</a:t>
            </a:r>
            <a:r>
              <a:rPr lang="en-US" sz="2800" dirty="0" err="1" smtClean="0"/>
              <a:t>var</a:t>
            </a:r>
            <a:r>
              <a:rPr lang="en-US" sz="2800" dirty="0" smtClean="0"/>
              <a:t> d = new Date(99,5,24);</a:t>
            </a:r>
          </a:p>
          <a:p>
            <a:r>
              <a:rPr lang="en-US" sz="2800" dirty="0" smtClean="0"/>
              <a:t>** JavaScript </a:t>
            </a:r>
            <a:r>
              <a:rPr lang="en-US" sz="2800" dirty="0"/>
              <a:t>counts months from 0 to 11. </a:t>
            </a:r>
            <a:r>
              <a:rPr lang="en-US" sz="2800" dirty="0" smtClean="0"/>
              <a:t> January </a:t>
            </a:r>
            <a:r>
              <a:rPr lang="en-US" sz="2800" dirty="0"/>
              <a:t>is 0. December is 11.</a:t>
            </a:r>
            <a:endParaRPr lang="en-US" sz="33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026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5257801"/>
          </a:xfrm>
        </p:spPr>
        <p:txBody>
          <a:bodyPr>
            <a:normAutofit/>
          </a:bodyPr>
          <a:lstStyle/>
          <a:p>
            <a:r>
              <a:rPr lang="en-US" sz="2400" b="1" dirty="0"/>
              <a:t>Date Methods</a:t>
            </a:r>
          </a:p>
          <a:p>
            <a:r>
              <a:rPr lang="en-US" sz="2400" dirty="0"/>
              <a:t>When a Date object is created, a number of </a:t>
            </a:r>
            <a:r>
              <a:rPr lang="en-US" sz="2400" b="1" dirty="0"/>
              <a:t>methods</a:t>
            </a:r>
            <a:r>
              <a:rPr lang="en-US" sz="2400" dirty="0"/>
              <a:t> allow you to operate on it.</a:t>
            </a:r>
          </a:p>
          <a:p>
            <a:r>
              <a:rPr lang="en-US" sz="2400" dirty="0"/>
              <a:t>Date methods allow you to get and set the year, month, day, hour, minute, second, and millisecond of objects, using either local time or UTC (universal, or GMT) time.</a:t>
            </a:r>
          </a:p>
          <a:p>
            <a:r>
              <a:rPr lang="en-US" sz="2400" b="1" dirty="0"/>
              <a:t>Displaying Dates</a:t>
            </a:r>
          </a:p>
          <a:p>
            <a:r>
              <a:rPr lang="en-US" sz="2400" dirty="0"/>
              <a:t>When you display a date object in HTML, it is automatically converted to a string, with the </a:t>
            </a:r>
            <a:r>
              <a:rPr lang="en-US" sz="2400" b="1" dirty="0" err="1"/>
              <a:t>toString</a:t>
            </a:r>
            <a:r>
              <a:rPr lang="en-US" sz="2400" b="1" dirty="0"/>
              <a:t>()</a:t>
            </a:r>
            <a:r>
              <a:rPr lang="en-US" sz="2400" dirty="0"/>
              <a:t> method.</a:t>
            </a:r>
          </a:p>
          <a:p>
            <a:endParaRPr lang="en-US" sz="33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747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5257801"/>
          </a:xfrm>
        </p:spPr>
        <p:txBody>
          <a:bodyPr>
            <a:normAutofit fontScale="70000" lnSpcReduction="20000"/>
          </a:bodyPr>
          <a:lstStyle/>
          <a:p>
            <a:r>
              <a:rPr lang="en-US" sz="3400" b="1" dirty="0" smtClean="0"/>
              <a:t>Displaying </a:t>
            </a:r>
            <a:r>
              <a:rPr lang="en-US" sz="3400" b="1" dirty="0"/>
              <a:t>Dates</a:t>
            </a:r>
          </a:p>
          <a:p>
            <a:r>
              <a:rPr lang="en-US" sz="3400" dirty="0"/>
              <a:t>When you display a date object in HTML, it is automatically converted to a string, with the </a:t>
            </a:r>
            <a:r>
              <a:rPr lang="en-US" sz="3400" b="1" dirty="0" err="1"/>
              <a:t>toString</a:t>
            </a:r>
            <a:r>
              <a:rPr lang="en-US" sz="3400" b="1" dirty="0"/>
              <a:t>()</a:t>
            </a:r>
            <a:r>
              <a:rPr lang="en-US" sz="3400" dirty="0"/>
              <a:t> method</a:t>
            </a:r>
            <a:r>
              <a:rPr lang="en-US" sz="3400" dirty="0" smtClean="0"/>
              <a:t>.</a:t>
            </a:r>
          </a:p>
          <a:p>
            <a:r>
              <a:rPr lang="en-US" sz="3600" dirty="0"/>
              <a:t>&lt;p id="demo"&gt;&lt;/p&gt;</a:t>
            </a:r>
            <a:br>
              <a:rPr lang="en-US" sz="3600" dirty="0"/>
            </a:br>
            <a:r>
              <a:rPr lang="en-US" sz="3600" dirty="0" smtClean="0"/>
              <a:t>&lt;</a:t>
            </a:r>
            <a:r>
              <a:rPr lang="en-US" sz="3600" dirty="0"/>
              <a:t>script&gt;</a:t>
            </a:r>
            <a:br>
              <a:rPr lang="en-US" sz="3600" dirty="0"/>
            </a:br>
            <a:r>
              <a:rPr lang="en-US" sz="3600" dirty="0"/>
              <a:t>d = new Date();</a:t>
            </a:r>
            <a:br>
              <a:rPr lang="en-US" sz="3600" dirty="0"/>
            </a:br>
            <a:r>
              <a:rPr lang="en-US" sz="3600" dirty="0" err="1"/>
              <a:t>document.getElementById</a:t>
            </a:r>
            <a:r>
              <a:rPr lang="en-US" sz="3600" dirty="0"/>
              <a:t>("demo").</a:t>
            </a:r>
            <a:r>
              <a:rPr lang="en-US" sz="3600" dirty="0" err="1"/>
              <a:t>innerHTML</a:t>
            </a:r>
            <a:r>
              <a:rPr lang="en-US" sz="3600" dirty="0"/>
              <a:t> = d;</a:t>
            </a:r>
            <a:br>
              <a:rPr lang="en-US" sz="3600" dirty="0"/>
            </a:br>
            <a:r>
              <a:rPr lang="en-US" sz="3600" dirty="0"/>
              <a:t>&lt;/script&gt; </a:t>
            </a:r>
            <a:endParaRPr lang="en-US" sz="3600" dirty="0" smtClean="0"/>
          </a:p>
          <a:p>
            <a:r>
              <a:rPr lang="en-US" sz="3600" dirty="0" smtClean="0"/>
              <a:t>	// this is same as</a:t>
            </a:r>
          </a:p>
          <a:p>
            <a:r>
              <a:rPr lang="en-US" sz="3600" dirty="0" smtClean="0"/>
              <a:t>&lt;</a:t>
            </a:r>
            <a:r>
              <a:rPr lang="en-US" sz="3600" dirty="0"/>
              <a:t>p id="demo"&gt;&lt;/p&gt;</a:t>
            </a:r>
            <a:br>
              <a:rPr lang="en-US" sz="3600" dirty="0"/>
            </a:br>
            <a:r>
              <a:rPr lang="en-US" sz="3600" dirty="0" smtClean="0"/>
              <a:t>&lt;</a:t>
            </a:r>
            <a:r>
              <a:rPr lang="en-US" sz="3600" dirty="0"/>
              <a:t>script&gt;</a:t>
            </a:r>
            <a:br>
              <a:rPr lang="en-US" sz="3600" dirty="0"/>
            </a:br>
            <a:r>
              <a:rPr lang="en-US" sz="3600" dirty="0"/>
              <a:t>d = new Date();</a:t>
            </a:r>
            <a:br>
              <a:rPr lang="en-US" sz="3600" dirty="0"/>
            </a:br>
            <a:r>
              <a:rPr lang="en-US" sz="3600" dirty="0" err="1"/>
              <a:t>document.getElementById</a:t>
            </a:r>
            <a:r>
              <a:rPr lang="en-US" sz="3600" dirty="0"/>
              <a:t>("demo").</a:t>
            </a:r>
            <a:r>
              <a:rPr lang="en-US" sz="3600" dirty="0" err="1"/>
              <a:t>innerHTML</a:t>
            </a:r>
            <a:r>
              <a:rPr lang="en-US" sz="3600" dirty="0"/>
              <a:t> = </a:t>
            </a:r>
            <a:r>
              <a:rPr lang="en-US" sz="3600" dirty="0" err="1"/>
              <a:t>d.toString</a:t>
            </a:r>
            <a:r>
              <a:rPr lang="en-US" sz="3600" dirty="0"/>
              <a:t>();</a:t>
            </a:r>
            <a:br>
              <a:rPr lang="en-US" sz="3600" dirty="0"/>
            </a:br>
            <a:r>
              <a:rPr lang="en-US" sz="3600" dirty="0"/>
              <a:t>&lt;/script&gt; </a:t>
            </a:r>
            <a:endParaRPr lang="en-US" sz="33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398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82000" cy="5257801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 err="1"/>
              <a:t>toUTCString</a:t>
            </a:r>
            <a:r>
              <a:rPr lang="en-US" sz="2400" b="1" dirty="0"/>
              <a:t>()</a:t>
            </a:r>
            <a:r>
              <a:rPr lang="en-US" sz="2400" dirty="0"/>
              <a:t> method converts a date to a UTC string (a date display standard</a:t>
            </a:r>
            <a:r>
              <a:rPr lang="en-US" sz="2400" dirty="0" smtClean="0"/>
              <a:t>).</a:t>
            </a:r>
          </a:p>
          <a:p>
            <a:r>
              <a:rPr lang="en-US" sz="2400" dirty="0"/>
              <a:t>&lt;script&gt;</a:t>
            </a:r>
            <a:br>
              <a:rPr lang="en-US" sz="2400" dirty="0"/>
            </a:br>
            <a:r>
              <a:rPr lang="en-US" sz="2400" dirty="0" err="1"/>
              <a:t>var</a:t>
            </a:r>
            <a:r>
              <a:rPr lang="en-US" sz="2400" dirty="0"/>
              <a:t> d = new Date();</a:t>
            </a:r>
            <a:br>
              <a:rPr lang="en-US" sz="2400" dirty="0"/>
            </a:br>
            <a:r>
              <a:rPr lang="en-US" sz="2400" dirty="0" err="1"/>
              <a:t>document.getElementById</a:t>
            </a:r>
            <a:r>
              <a:rPr lang="en-US" sz="2400" dirty="0"/>
              <a:t>("demo").</a:t>
            </a:r>
            <a:r>
              <a:rPr lang="en-US" sz="2400" dirty="0" err="1"/>
              <a:t>innerHTML</a:t>
            </a:r>
            <a:r>
              <a:rPr lang="en-US" sz="2400" dirty="0"/>
              <a:t> = </a:t>
            </a:r>
            <a:r>
              <a:rPr lang="en-US" sz="2400" dirty="0" err="1"/>
              <a:t>d.toUTCString</a:t>
            </a:r>
            <a:r>
              <a:rPr lang="en-US" sz="2400" dirty="0"/>
              <a:t>();</a:t>
            </a:r>
            <a:br>
              <a:rPr lang="en-US" sz="2400" dirty="0"/>
            </a:br>
            <a:r>
              <a:rPr lang="en-US" sz="2400" dirty="0"/>
              <a:t>&lt;/script&gt; </a:t>
            </a:r>
            <a:endParaRPr lang="en-US" sz="2400" dirty="0" smtClean="0"/>
          </a:p>
          <a:p>
            <a:r>
              <a:rPr lang="en-US" sz="2400" dirty="0" smtClean="0">
                <a:effectLst/>
              </a:rPr>
              <a:t>// </a:t>
            </a:r>
            <a:r>
              <a:rPr lang="fr-FR" sz="2400" dirty="0"/>
              <a:t>Tue, 16 Jun 2015 15:03:47 GMT</a:t>
            </a:r>
            <a:endParaRPr lang="en-US" sz="24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60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763000" cy="5257801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 err="1"/>
              <a:t>toDateString</a:t>
            </a:r>
            <a:r>
              <a:rPr lang="en-US" sz="2400" b="1" dirty="0"/>
              <a:t>()</a:t>
            </a:r>
            <a:r>
              <a:rPr lang="en-US" sz="2400" dirty="0"/>
              <a:t> method converts a date to a more readable format</a:t>
            </a:r>
            <a:r>
              <a:rPr lang="en-US" sz="2400" dirty="0" smtClean="0"/>
              <a:t>:</a:t>
            </a:r>
          </a:p>
          <a:p>
            <a:r>
              <a:rPr lang="en-US" sz="2400" dirty="0"/>
              <a:t>&lt;script&gt;</a:t>
            </a:r>
            <a:br>
              <a:rPr lang="en-US" sz="2400" dirty="0"/>
            </a:br>
            <a:r>
              <a:rPr lang="en-US" sz="2400" dirty="0" err="1"/>
              <a:t>var</a:t>
            </a:r>
            <a:r>
              <a:rPr lang="en-US" sz="2400" dirty="0"/>
              <a:t> d = new Date();</a:t>
            </a:r>
            <a:br>
              <a:rPr lang="en-US" sz="2400" dirty="0"/>
            </a:br>
            <a:r>
              <a:rPr lang="en-US" sz="2400" dirty="0" err="1"/>
              <a:t>document.getElementById</a:t>
            </a:r>
            <a:r>
              <a:rPr lang="en-US" sz="2400" dirty="0"/>
              <a:t>("demo").</a:t>
            </a:r>
            <a:r>
              <a:rPr lang="en-US" sz="2400" dirty="0" err="1"/>
              <a:t>innerHTML</a:t>
            </a:r>
            <a:r>
              <a:rPr lang="en-US" sz="2400" dirty="0"/>
              <a:t> = </a:t>
            </a:r>
            <a:r>
              <a:rPr lang="en-US" sz="2400" dirty="0" err="1"/>
              <a:t>d.toDateString</a:t>
            </a:r>
            <a:r>
              <a:rPr lang="en-US" sz="2400" dirty="0"/>
              <a:t>();</a:t>
            </a:r>
            <a:br>
              <a:rPr lang="en-US" sz="2400" dirty="0"/>
            </a:br>
            <a:r>
              <a:rPr lang="en-US" sz="2400" dirty="0"/>
              <a:t>&lt;/script&gt; </a:t>
            </a:r>
            <a:endParaRPr lang="en-US" sz="2400" dirty="0" smtClean="0"/>
          </a:p>
          <a:p>
            <a:r>
              <a:rPr lang="en-US" sz="2400" dirty="0" smtClean="0">
                <a:effectLst/>
              </a:rPr>
              <a:t>	// </a:t>
            </a:r>
            <a:r>
              <a:rPr lang="en-US" sz="2400" dirty="0"/>
              <a:t>Tue Jun 16 2015</a:t>
            </a:r>
            <a:endParaRPr lang="en-US" sz="24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023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763000" cy="5257801"/>
          </a:xfrm>
        </p:spPr>
        <p:txBody>
          <a:bodyPr>
            <a:normAutofit/>
          </a:bodyPr>
          <a:lstStyle/>
          <a:p>
            <a:r>
              <a:rPr lang="en-US" sz="2400" b="1" dirty="0"/>
              <a:t>JavaScript Date </a:t>
            </a:r>
            <a:r>
              <a:rPr lang="en-US" sz="2400" b="1" dirty="0" smtClean="0"/>
              <a:t>Formats</a:t>
            </a:r>
          </a:p>
          <a:p>
            <a:r>
              <a:rPr lang="en-US" sz="2400" b="1" dirty="0"/>
              <a:t>Valid JavaScript Date Strings</a:t>
            </a:r>
          </a:p>
          <a:p>
            <a:r>
              <a:rPr lang="en-US" sz="2400" dirty="0"/>
              <a:t>There are generally three types of valid JavaScript date formats:</a:t>
            </a:r>
          </a:p>
          <a:p>
            <a:r>
              <a:rPr lang="en-US" sz="2400" dirty="0" smtClean="0"/>
              <a:t>	ISO Dates, Long Dates, Short Dates</a:t>
            </a:r>
          </a:p>
          <a:p>
            <a:r>
              <a:rPr lang="en-US" sz="2400" b="1" dirty="0"/>
              <a:t>JavaScript ISO Dates</a:t>
            </a:r>
          </a:p>
          <a:p>
            <a:r>
              <a:rPr lang="en-US" sz="2400" dirty="0"/>
              <a:t>The ISO 8601 syntax (YYYY-MM-DD) is the newest (and preferred) JavaScript date format:</a:t>
            </a:r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var</a:t>
            </a:r>
            <a:r>
              <a:rPr lang="en-US" sz="2400" dirty="0" smtClean="0"/>
              <a:t> </a:t>
            </a:r>
            <a:r>
              <a:rPr lang="en-US" sz="2400" dirty="0"/>
              <a:t>d = new Date("2015-03-25"); </a:t>
            </a:r>
            <a:endParaRPr lang="en-US" sz="24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805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763000" cy="5257801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JavaScript Date </a:t>
            </a:r>
            <a:r>
              <a:rPr lang="en-US" sz="2400" b="1" dirty="0" smtClean="0"/>
              <a:t>Formats</a:t>
            </a:r>
          </a:p>
          <a:p>
            <a:r>
              <a:rPr lang="en-US" sz="2400" b="1" dirty="0"/>
              <a:t>Valid JavaScript Date Strings</a:t>
            </a:r>
          </a:p>
          <a:p>
            <a:r>
              <a:rPr lang="en-US" sz="2400" dirty="0"/>
              <a:t>There are generally three types of valid JavaScript date formats:</a:t>
            </a:r>
          </a:p>
          <a:p>
            <a:r>
              <a:rPr lang="en-US" sz="2400" dirty="0" smtClean="0"/>
              <a:t>	ISO Dates, Long Dates, Short Dates</a:t>
            </a:r>
          </a:p>
          <a:p>
            <a:r>
              <a:rPr lang="en-US" sz="2400" b="1" dirty="0"/>
              <a:t>JavaScript ISO Dates</a:t>
            </a:r>
          </a:p>
          <a:p>
            <a:r>
              <a:rPr lang="en-US" sz="2400" dirty="0"/>
              <a:t>The ISO 8601 syntax (YYYY-MM-DD) is the newest (and preferred) JavaScript date format:</a:t>
            </a:r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var</a:t>
            </a:r>
            <a:r>
              <a:rPr lang="en-US" sz="2400" dirty="0" smtClean="0"/>
              <a:t> </a:t>
            </a:r>
            <a:r>
              <a:rPr lang="en-US" sz="2400" dirty="0"/>
              <a:t>d = new Date("2015-03-25"); </a:t>
            </a:r>
            <a:endParaRPr lang="en-US" sz="2400" dirty="0" smtClean="0"/>
          </a:p>
          <a:p>
            <a:r>
              <a:rPr lang="en-US" sz="2400" dirty="0"/>
              <a:t>Or as: "2014-12" (YYYY-MM</a:t>
            </a:r>
            <a:r>
              <a:rPr lang="en-US" sz="2400" dirty="0" smtClean="0"/>
              <a:t>): </a:t>
            </a:r>
            <a:r>
              <a:rPr lang="en-US" sz="2400" dirty="0" err="1" smtClean="0"/>
              <a:t>var</a:t>
            </a:r>
            <a:r>
              <a:rPr lang="en-US" sz="2400" dirty="0" smtClean="0"/>
              <a:t> d = new </a:t>
            </a:r>
            <a:r>
              <a:rPr lang="en-US" sz="2400" dirty="0"/>
              <a:t>Date("2015-03"); </a:t>
            </a:r>
            <a:endParaRPr lang="en-US" sz="2400" dirty="0" smtClean="0"/>
          </a:p>
          <a:p>
            <a:r>
              <a:rPr lang="en-US" sz="2400" dirty="0"/>
              <a:t>Or as "2014" (YYYY</a:t>
            </a:r>
            <a:r>
              <a:rPr lang="en-US" sz="2400" dirty="0" smtClean="0"/>
              <a:t>): </a:t>
            </a:r>
            <a:r>
              <a:rPr lang="en-US" sz="2400" dirty="0" err="1" smtClean="0"/>
              <a:t>var</a:t>
            </a:r>
            <a:r>
              <a:rPr lang="en-US" sz="2400" dirty="0" smtClean="0"/>
              <a:t> d = </a:t>
            </a:r>
            <a:r>
              <a:rPr lang="en-US" sz="2400" dirty="0"/>
              <a:t>new Date("</a:t>
            </a:r>
            <a:r>
              <a:rPr lang="en-US" sz="2400" dirty="0" smtClean="0"/>
              <a:t>2015"); </a:t>
            </a:r>
            <a:endParaRPr lang="en-US" sz="24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105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763000" cy="5257801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/>
              <a:t>JavaScript Date </a:t>
            </a:r>
            <a:r>
              <a:rPr lang="en-US" sz="2400" b="1" dirty="0" smtClean="0"/>
              <a:t>Formats</a:t>
            </a:r>
          </a:p>
          <a:p>
            <a:r>
              <a:rPr lang="en-US" sz="2400" b="1" dirty="0"/>
              <a:t>Valid JavaScript Date Strings</a:t>
            </a:r>
          </a:p>
          <a:p>
            <a:r>
              <a:rPr lang="en-US" sz="2400" dirty="0"/>
              <a:t>There are generally three types of valid JavaScript date formats:</a:t>
            </a:r>
          </a:p>
          <a:p>
            <a:r>
              <a:rPr lang="en-US" sz="2400" dirty="0" smtClean="0"/>
              <a:t>	ISO Dates, Long Dates, Short Dates</a:t>
            </a:r>
          </a:p>
          <a:p>
            <a:r>
              <a:rPr lang="en-US" sz="2400" b="1" dirty="0"/>
              <a:t>JavaScript ISO Dates</a:t>
            </a:r>
          </a:p>
          <a:p>
            <a:r>
              <a:rPr lang="en-US" sz="2400" dirty="0"/>
              <a:t>The ISO 8601 syntax (YYYY-MM-DD) is the newest (and preferred) JavaScript date format:</a:t>
            </a:r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var</a:t>
            </a:r>
            <a:r>
              <a:rPr lang="en-US" sz="2400" dirty="0" smtClean="0"/>
              <a:t> </a:t>
            </a:r>
            <a:r>
              <a:rPr lang="en-US" sz="2400" dirty="0"/>
              <a:t>d = new Date("2015-03-25"); </a:t>
            </a:r>
            <a:endParaRPr lang="en-US" sz="2400" dirty="0" smtClean="0"/>
          </a:p>
          <a:p>
            <a:r>
              <a:rPr lang="en-US" sz="2400" dirty="0"/>
              <a:t>Or as: "2014-12" (YYYY-MM</a:t>
            </a:r>
            <a:r>
              <a:rPr lang="en-US" sz="2400" dirty="0" smtClean="0"/>
              <a:t>): </a:t>
            </a:r>
            <a:r>
              <a:rPr lang="en-US" sz="2400" dirty="0" err="1" smtClean="0"/>
              <a:t>var</a:t>
            </a:r>
            <a:r>
              <a:rPr lang="en-US" sz="2400" dirty="0" smtClean="0"/>
              <a:t> d = new </a:t>
            </a:r>
            <a:r>
              <a:rPr lang="en-US" sz="2400" dirty="0"/>
              <a:t>Date("2015-03"); </a:t>
            </a:r>
            <a:endParaRPr lang="en-US" sz="2400" dirty="0" smtClean="0"/>
          </a:p>
          <a:p>
            <a:r>
              <a:rPr lang="en-US" sz="2400" dirty="0"/>
              <a:t>Or as "2014" (YYYY</a:t>
            </a:r>
            <a:r>
              <a:rPr lang="en-US" sz="2400" dirty="0" smtClean="0"/>
              <a:t>): </a:t>
            </a:r>
            <a:r>
              <a:rPr lang="en-US" sz="2400" dirty="0" err="1" smtClean="0"/>
              <a:t>var</a:t>
            </a:r>
            <a:r>
              <a:rPr lang="en-US" sz="2400" dirty="0" smtClean="0"/>
              <a:t> d = </a:t>
            </a:r>
            <a:r>
              <a:rPr lang="en-US" sz="2400" dirty="0"/>
              <a:t>new Date("</a:t>
            </a:r>
            <a:r>
              <a:rPr lang="en-US" sz="2400" dirty="0" smtClean="0"/>
              <a:t>2015"); </a:t>
            </a:r>
          </a:p>
          <a:p>
            <a:r>
              <a:rPr lang="en-US" sz="2400" dirty="0"/>
              <a:t>Or as "2014-12-24T12:00:00</a:t>
            </a:r>
            <a:r>
              <a:rPr lang="en-US" sz="2400" dirty="0" smtClean="0"/>
              <a:t>": </a:t>
            </a:r>
            <a:r>
              <a:rPr lang="en-US" sz="2400" dirty="0" err="1"/>
              <a:t>var</a:t>
            </a:r>
            <a:r>
              <a:rPr lang="en-US" sz="2400" dirty="0"/>
              <a:t> d = new Date("2015-03-25T12:00:00</a:t>
            </a:r>
            <a:r>
              <a:rPr lang="en-US" sz="2400" dirty="0" smtClean="0"/>
              <a:t>");</a:t>
            </a:r>
          </a:p>
          <a:p>
            <a:r>
              <a:rPr lang="en-US" sz="2000" dirty="0"/>
              <a:t>The T in the date string, between the date and time, indicates UTC time.</a:t>
            </a:r>
            <a:r>
              <a:rPr lang="en-US" sz="2400" dirty="0" smtClean="0"/>
              <a:t> </a:t>
            </a:r>
            <a:endParaRPr lang="en-US" sz="24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957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763000" cy="5257801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/>
              <a:t>JavaScript Date </a:t>
            </a:r>
            <a:r>
              <a:rPr lang="en-US" sz="2400" b="1" dirty="0" smtClean="0"/>
              <a:t>Formats</a:t>
            </a:r>
          </a:p>
          <a:p>
            <a:r>
              <a:rPr lang="en-US" sz="2400" b="1" dirty="0"/>
              <a:t>Valid JavaScript Date Strings</a:t>
            </a:r>
          </a:p>
          <a:p>
            <a:r>
              <a:rPr lang="en-US" sz="2400" dirty="0"/>
              <a:t>There are generally three types of valid JavaScript date formats:</a:t>
            </a:r>
          </a:p>
          <a:p>
            <a:r>
              <a:rPr lang="en-US" sz="2400" dirty="0" smtClean="0"/>
              <a:t>	ISO Dates, Long Dates, Short Dates</a:t>
            </a:r>
          </a:p>
          <a:p>
            <a:r>
              <a:rPr lang="en-US" sz="2400" b="1" dirty="0"/>
              <a:t>JavaScript ISO Dates</a:t>
            </a:r>
          </a:p>
          <a:p>
            <a:r>
              <a:rPr lang="en-US" sz="2400" dirty="0"/>
              <a:t>The ISO 8601 syntax (YYYY-MM-DD) is the newest (and preferred) JavaScript date format:</a:t>
            </a:r>
          </a:p>
          <a:p>
            <a:r>
              <a:rPr lang="en-US" sz="2400" dirty="0" smtClean="0"/>
              <a:t>	</a:t>
            </a:r>
            <a:r>
              <a:rPr lang="en-US" sz="2400" dirty="0" err="1" smtClean="0"/>
              <a:t>var</a:t>
            </a:r>
            <a:r>
              <a:rPr lang="en-US" sz="2400" dirty="0" smtClean="0"/>
              <a:t> </a:t>
            </a:r>
            <a:r>
              <a:rPr lang="en-US" sz="2400" dirty="0"/>
              <a:t>d = new Date("2015-03-25"); </a:t>
            </a:r>
            <a:endParaRPr lang="en-US" sz="2400" dirty="0" smtClean="0"/>
          </a:p>
          <a:p>
            <a:r>
              <a:rPr lang="en-US" sz="2400" dirty="0"/>
              <a:t>Or as: "2014-12" (YYYY-MM</a:t>
            </a:r>
            <a:r>
              <a:rPr lang="en-US" sz="2400" dirty="0" smtClean="0"/>
              <a:t>): </a:t>
            </a:r>
            <a:r>
              <a:rPr lang="en-US" sz="2400" dirty="0" err="1" smtClean="0"/>
              <a:t>var</a:t>
            </a:r>
            <a:r>
              <a:rPr lang="en-US" sz="2400" dirty="0" smtClean="0"/>
              <a:t> d = new </a:t>
            </a:r>
            <a:r>
              <a:rPr lang="en-US" sz="2400" dirty="0"/>
              <a:t>Date("2015-03"); </a:t>
            </a:r>
            <a:endParaRPr lang="en-US" sz="2400" dirty="0" smtClean="0"/>
          </a:p>
          <a:p>
            <a:r>
              <a:rPr lang="en-US" sz="2400" dirty="0"/>
              <a:t>Or as "2014" (YYYY</a:t>
            </a:r>
            <a:r>
              <a:rPr lang="en-US" sz="2400" dirty="0" smtClean="0"/>
              <a:t>): </a:t>
            </a:r>
            <a:r>
              <a:rPr lang="en-US" sz="2400" dirty="0" err="1" smtClean="0"/>
              <a:t>var</a:t>
            </a:r>
            <a:r>
              <a:rPr lang="en-US" sz="2400" dirty="0" smtClean="0"/>
              <a:t> d = </a:t>
            </a:r>
            <a:r>
              <a:rPr lang="en-US" sz="2400" dirty="0"/>
              <a:t>new Date("</a:t>
            </a:r>
            <a:r>
              <a:rPr lang="en-US" sz="2400" dirty="0" smtClean="0"/>
              <a:t>2015"); </a:t>
            </a:r>
          </a:p>
          <a:p>
            <a:r>
              <a:rPr lang="en-US" sz="2400" dirty="0"/>
              <a:t>Or as "2014-12-24T12:00:00</a:t>
            </a:r>
            <a:r>
              <a:rPr lang="en-US" sz="2400" dirty="0" smtClean="0"/>
              <a:t>": </a:t>
            </a:r>
            <a:r>
              <a:rPr lang="en-US" sz="2400" dirty="0" err="1"/>
              <a:t>var</a:t>
            </a:r>
            <a:r>
              <a:rPr lang="en-US" sz="2400" dirty="0"/>
              <a:t> d = new Date("2015-03-25T12:00:00</a:t>
            </a:r>
            <a:r>
              <a:rPr lang="en-US" sz="2400" dirty="0" smtClean="0"/>
              <a:t>");</a:t>
            </a:r>
          </a:p>
          <a:p>
            <a:r>
              <a:rPr lang="en-US" sz="2000" dirty="0"/>
              <a:t>The T in the date string, between the date and time, indicates UTC time.</a:t>
            </a:r>
            <a:r>
              <a:rPr lang="en-US" sz="2400" dirty="0" smtClean="0"/>
              <a:t> </a:t>
            </a:r>
            <a:endParaRPr lang="en-US" sz="24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803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763000" cy="5257801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JavaScript Long Dates.</a:t>
            </a:r>
          </a:p>
          <a:p>
            <a:r>
              <a:rPr lang="en-US" sz="2000" dirty="0"/>
              <a:t>Long dates are most often written with a "MMM DD YYYY" syntax like this: </a:t>
            </a:r>
            <a:endParaRPr lang="en-US" sz="2000" dirty="0" smtClean="0"/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d = new Date("Mar 25 2015"); </a:t>
            </a:r>
            <a:endParaRPr lang="en-US" sz="2000" dirty="0" smtClean="0"/>
          </a:p>
          <a:p>
            <a:r>
              <a:rPr lang="en-US" sz="2000" dirty="0"/>
              <a:t>But, year, month, and day can be in any order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d = new Date("25 Mar 2015"); </a:t>
            </a:r>
            <a:endParaRPr lang="en-US" sz="2000" dirty="0" smtClean="0"/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d = new Date("2015 Mar 25"); </a:t>
            </a:r>
            <a:endParaRPr lang="en-US" sz="2000" dirty="0" smtClean="0"/>
          </a:p>
          <a:p>
            <a:r>
              <a:rPr lang="en-US" sz="2000" dirty="0"/>
              <a:t>And, month can be written in full (January), or abbreviated (Jan</a:t>
            </a:r>
            <a:r>
              <a:rPr lang="en-US" sz="2000" dirty="0" smtClean="0"/>
              <a:t>):</a:t>
            </a:r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d = new Date("January 25 2015"); 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d = new Date("Jan 25 2015"); </a:t>
            </a:r>
            <a:endParaRPr lang="en-US" sz="2000" dirty="0" smtClean="0"/>
          </a:p>
          <a:p>
            <a:r>
              <a:rPr lang="en-US" sz="2000" dirty="0"/>
              <a:t>Commas are ignored. Names are case insensitive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d = new Date("2015, JANUARY, 25"); </a:t>
            </a:r>
            <a:endParaRPr lang="en-US" sz="20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77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– example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01000" cy="563879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&lt;html</a:t>
            </a:r>
            <a:r>
              <a:rPr lang="en-US" sz="2400" dirty="0" smtClean="0"/>
              <a:t>&gt; &lt;</a:t>
            </a:r>
            <a:r>
              <a:rPr lang="en-US" sz="2400" dirty="0"/>
              <a:t>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h1&gt;JavaScript Can Change Images&lt;/h1&gt;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 err="1"/>
              <a:t>img</a:t>
            </a:r>
            <a:r>
              <a:rPr lang="en-US" sz="2400" dirty="0"/>
              <a:t> id="</a:t>
            </a:r>
            <a:r>
              <a:rPr lang="en-US" sz="2400" dirty="0" err="1"/>
              <a:t>myImage</a:t>
            </a:r>
            <a:r>
              <a:rPr lang="en-US" sz="2400" dirty="0"/>
              <a:t>" </a:t>
            </a:r>
            <a:r>
              <a:rPr lang="en-US" sz="2400" dirty="0" err="1"/>
              <a:t>onclick</a:t>
            </a:r>
            <a:r>
              <a:rPr lang="en-US" sz="2400" dirty="0"/>
              <a:t>="</a:t>
            </a:r>
            <a:r>
              <a:rPr lang="en-US" sz="2400" dirty="0" err="1"/>
              <a:t>changeImage</a:t>
            </a:r>
            <a:r>
              <a:rPr lang="en-US" sz="2400" dirty="0"/>
              <a:t>()" </a:t>
            </a: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          </a:t>
            </a:r>
            <a:r>
              <a:rPr lang="en-US" sz="2400" dirty="0" err="1" smtClean="0"/>
              <a:t>src</a:t>
            </a:r>
            <a:r>
              <a:rPr lang="en-US" sz="2400" dirty="0"/>
              <a:t>="pic_bulboff.gif" width="100" height="180</a:t>
            </a:r>
            <a:r>
              <a:rPr lang="en-US" sz="2400" dirty="0" smtClean="0"/>
              <a:t>"&gt;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p&gt;Click the light bulb to turn on/off the light.&lt;/p&gt;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script&gt;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function </a:t>
            </a:r>
            <a:r>
              <a:rPr lang="en-US" sz="2400" dirty="0" err="1"/>
              <a:t>changeImage</a:t>
            </a:r>
            <a:r>
              <a:rPr lang="en-US" sz="2400" dirty="0"/>
              <a:t>() {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var</a:t>
            </a:r>
            <a:r>
              <a:rPr lang="en-US" sz="2400" dirty="0"/>
              <a:t> image = </a:t>
            </a:r>
            <a:r>
              <a:rPr lang="en-US" sz="2400" dirty="0" err="1"/>
              <a:t>document.getElementById</a:t>
            </a:r>
            <a:r>
              <a:rPr lang="en-US" sz="2400" dirty="0"/>
              <a:t>('</a:t>
            </a:r>
            <a:r>
              <a:rPr lang="en-US" sz="2400" dirty="0" err="1"/>
              <a:t>myImage</a:t>
            </a:r>
            <a:r>
              <a:rPr lang="en-US" sz="2400" dirty="0"/>
              <a:t>');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if (</a:t>
            </a:r>
            <a:r>
              <a:rPr lang="en-US" sz="2400" dirty="0" err="1"/>
              <a:t>image.src.match</a:t>
            </a:r>
            <a:r>
              <a:rPr lang="en-US" sz="2400" dirty="0"/>
              <a:t>("</a:t>
            </a:r>
            <a:r>
              <a:rPr lang="en-US" sz="2400" dirty="0" err="1"/>
              <a:t>bulbon</a:t>
            </a:r>
            <a:r>
              <a:rPr lang="en-US" sz="2400" dirty="0"/>
              <a:t>")) {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</a:t>
            </a:r>
            <a:r>
              <a:rPr lang="en-US" sz="2400" dirty="0" err="1"/>
              <a:t>image.src</a:t>
            </a:r>
            <a:r>
              <a:rPr lang="en-US" sz="2400" dirty="0"/>
              <a:t> = "pic_bulboff.gif";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 else {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</a:t>
            </a:r>
            <a:r>
              <a:rPr lang="en-US" sz="2400" dirty="0" err="1"/>
              <a:t>image.src</a:t>
            </a:r>
            <a:r>
              <a:rPr lang="en-US" sz="2400" dirty="0"/>
              <a:t> = "pic_bulbon.gif";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}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&lt;/</a:t>
            </a:r>
            <a:r>
              <a:rPr lang="en-US" sz="2400" dirty="0"/>
              <a:t>body</a:t>
            </a:r>
            <a:r>
              <a:rPr lang="en-US" sz="2400" dirty="0" smtClean="0"/>
              <a:t>&gt; &lt;/</a:t>
            </a:r>
            <a:r>
              <a:rPr lang="en-US" sz="2400" dirty="0"/>
              <a:t>html&gt;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://www.w3schools.com/jsref/default.asp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4495800"/>
            <a:ext cx="2790641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00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763000" cy="5257801"/>
          </a:xfrm>
        </p:spPr>
        <p:txBody>
          <a:bodyPr>
            <a:normAutofit/>
          </a:bodyPr>
          <a:lstStyle/>
          <a:p>
            <a:r>
              <a:rPr lang="en-US" sz="2000" b="1" dirty="0"/>
              <a:t>JavaScript Short Dates.</a:t>
            </a:r>
          </a:p>
          <a:p>
            <a:r>
              <a:rPr lang="en-US" sz="2000" dirty="0"/>
              <a:t>Short dates are most often written with an "MM/DD/YYYY" syntax like this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d = new Date("03/25/2015</a:t>
            </a:r>
            <a:r>
              <a:rPr lang="en-US" sz="2000" dirty="0" smtClean="0"/>
              <a:t>");</a:t>
            </a:r>
          </a:p>
          <a:p>
            <a:r>
              <a:rPr lang="en-US" sz="2000" dirty="0"/>
              <a:t>Either "/" or "-" can be used as a separator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d = new Date("03-25-2015"); </a:t>
            </a:r>
            <a:endParaRPr lang="en-US" sz="2000" dirty="0" smtClean="0"/>
          </a:p>
          <a:p>
            <a:r>
              <a:rPr lang="en-US" sz="2000" dirty="0"/>
              <a:t>JavaScript will also accept "YYYY/MM/DD</a:t>
            </a:r>
            <a:r>
              <a:rPr lang="en-US" sz="2000" dirty="0" smtClean="0"/>
              <a:t>":</a:t>
            </a:r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d = new Date("2015/03/25"); </a:t>
            </a:r>
            <a:endParaRPr lang="en-US" sz="2000" dirty="0" smtClean="0"/>
          </a:p>
          <a:p>
            <a:r>
              <a:rPr lang="en-US" sz="2000" dirty="0" smtClean="0"/>
              <a:t>** Month </a:t>
            </a:r>
            <a:r>
              <a:rPr lang="en-US" sz="2000" dirty="0"/>
              <a:t>is written before day in all short date and ISO date formats.</a:t>
            </a:r>
            <a:endParaRPr lang="en-US" sz="20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42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991600" cy="5257801"/>
          </a:xfrm>
        </p:spPr>
        <p:txBody>
          <a:bodyPr>
            <a:normAutofit/>
          </a:bodyPr>
          <a:lstStyle/>
          <a:p>
            <a:r>
              <a:rPr lang="en-US" sz="2000" b="1" dirty="0"/>
              <a:t>JavaScript </a:t>
            </a:r>
            <a:r>
              <a:rPr lang="en-US" sz="2000" b="1" dirty="0" smtClean="0"/>
              <a:t> Full Date Format</a:t>
            </a:r>
            <a:endParaRPr lang="en-US" sz="2000" b="1" dirty="0"/>
          </a:p>
          <a:p>
            <a:r>
              <a:rPr lang="en-US" sz="2000" dirty="0"/>
              <a:t>JavaScript </a:t>
            </a:r>
            <a:r>
              <a:rPr lang="en-US" sz="2000" dirty="0" smtClean="0"/>
              <a:t>will </a:t>
            </a:r>
            <a:r>
              <a:rPr lang="en-US" sz="2000" dirty="0"/>
              <a:t>accept date strings in "full JavaScript format</a:t>
            </a:r>
            <a:r>
              <a:rPr lang="en-US" sz="2000" dirty="0" smtClean="0"/>
              <a:t>":</a:t>
            </a:r>
          </a:p>
          <a:p>
            <a:pPr marL="914400"/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err="1"/>
              <a:t>var</a:t>
            </a:r>
            <a:r>
              <a:rPr lang="en-US" sz="2000" dirty="0"/>
              <a:t> d = new Date("Wed Mar 25 2015 09:56:24 GMT+0100 (W. Europe Standard Time</a:t>
            </a:r>
            <a:r>
              <a:rPr lang="en-US" sz="2000" dirty="0" smtClean="0"/>
              <a:t>)");</a:t>
            </a:r>
            <a:endParaRPr lang="en-US" sz="2000" dirty="0"/>
          </a:p>
          <a:p>
            <a:r>
              <a:rPr lang="en-US" sz="2000" dirty="0"/>
              <a:t>JavaScript will ignore errors both in the day name and in the time parentheses</a:t>
            </a:r>
            <a:r>
              <a:rPr lang="en-US" sz="2000" dirty="0" smtClean="0"/>
              <a:t>:</a:t>
            </a:r>
          </a:p>
          <a:p>
            <a:pPr marL="914400"/>
            <a:r>
              <a:rPr lang="en-US" sz="2000" dirty="0" err="1"/>
              <a:t>var</a:t>
            </a:r>
            <a:r>
              <a:rPr lang="en-US" sz="2000" dirty="0"/>
              <a:t> d = new Date("Fri Mar 25 2015 09:56:24 GMT+0100 (Tokyo Time)"); </a:t>
            </a:r>
            <a:endParaRPr lang="en-US" sz="20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560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371600"/>
            <a:ext cx="8458200" cy="5257801"/>
          </a:xfrm>
        </p:spPr>
        <p:txBody>
          <a:bodyPr>
            <a:normAutofit/>
          </a:bodyPr>
          <a:lstStyle/>
          <a:p>
            <a:r>
              <a:rPr lang="en-US" sz="2000" b="1" dirty="0"/>
              <a:t>JavaScript Date </a:t>
            </a:r>
            <a:r>
              <a:rPr lang="en-US" sz="2000" b="1" dirty="0" smtClean="0"/>
              <a:t>Methods</a:t>
            </a:r>
          </a:p>
          <a:p>
            <a:r>
              <a:rPr lang="en-US" sz="2000" dirty="0"/>
              <a:t>Date methods let you get and set date values (years, months, days, hours, minutes, seconds, milliseconds)</a:t>
            </a:r>
            <a:endParaRPr lang="en-US" sz="2000" dirty="0">
              <a:effectLst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353926164"/>
              </p:ext>
            </p:extLst>
          </p:nvPr>
        </p:nvGraphicFramePr>
        <p:xfrm>
          <a:off x="685800" y="2743200"/>
          <a:ext cx="7772400" cy="3657596"/>
        </p:xfrm>
        <a:graphic>
          <a:graphicData uri="http://schemas.openxmlformats.org/drawingml/2006/table">
            <a:tbl>
              <a:tblPr/>
              <a:tblGrid>
                <a:gridCol w="2454442"/>
                <a:gridCol w="5317958"/>
              </a:tblGrid>
              <a:tr h="347439">
                <a:tc>
                  <a:txBody>
                    <a:bodyPr/>
                    <a:lstStyle/>
                    <a:p>
                      <a:r>
                        <a:rPr lang="en-US" sz="2000"/>
                        <a:t>Method</a:t>
                      </a:r>
                    </a:p>
                  </a:txBody>
                  <a:tcPr marL="7088" marR="7088" marT="3544" marB="35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Description</a:t>
                      </a:r>
                    </a:p>
                  </a:txBody>
                  <a:tcPr marL="7088" marR="7088" marT="3544" marB="35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7439">
                <a:tc>
                  <a:txBody>
                    <a:bodyPr/>
                    <a:lstStyle/>
                    <a:p>
                      <a:r>
                        <a:rPr lang="en-US" sz="2000"/>
                        <a:t>getDate()</a:t>
                      </a:r>
                    </a:p>
                  </a:txBody>
                  <a:tcPr marL="7088" marR="7088" marT="3544" marB="35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Get the day as a number (1-31)</a:t>
                      </a:r>
                    </a:p>
                  </a:txBody>
                  <a:tcPr marL="7088" marR="7088" marT="3544" marB="35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7439">
                <a:tc>
                  <a:txBody>
                    <a:bodyPr/>
                    <a:lstStyle/>
                    <a:p>
                      <a:r>
                        <a:rPr lang="en-US" sz="2000"/>
                        <a:t>getDay()</a:t>
                      </a:r>
                    </a:p>
                  </a:txBody>
                  <a:tcPr marL="7088" marR="7088" marT="3544" marB="35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Get the weekday as a number (0-6)</a:t>
                      </a:r>
                    </a:p>
                  </a:txBody>
                  <a:tcPr marL="7088" marR="7088" marT="3544" marB="35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7439">
                <a:tc>
                  <a:txBody>
                    <a:bodyPr/>
                    <a:lstStyle/>
                    <a:p>
                      <a:r>
                        <a:rPr lang="en-US" sz="2000"/>
                        <a:t>getFullYear()</a:t>
                      </a:r>
                    </a:p>
                  </a:txBody>
                  <a:tcPr marL="7088" marR="7088" marT="3544" marB="35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Get the four digit year (</a:t>
                      </a:r>
                      <a:r>
                        <a:rPr lang="en-US" sz="2000" dirty="0" err="1"/>
                        <a:t>yyyy</a:t>
                      </a:r>
                      <a:r>
                        <a:rPr lang="en-US" sz="2000" dirty="0"/>
                        <a:t>)</a:t>
                      </a:r>
                    </a:p>
                  </a:txBody>
                  <a:tcPr marL="7088" marR="7088" marT="3544" marB="35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7439">
                <a:tc>
                  <a:txBody>
                    <a:bodyPr/>
                    <a:lstStyle/>
                    <a:p>
                      <a:r>
                        <a:rPr lang="en-US" sz="2000"/>
                        <a:t>getHours()</a:t>
                      </a:r>
                    </a:p>
                  </a:txBody>
                  <a:tcPr marL="7088" marR="7088" marT="3544" marB="35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Get the hour (0-23)</a:t>
                      </a:r>
                    </a:p>
                  </a:txBody>
                  <a:tcPr marL="7088" marR="7088" marT="3544" marB="35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7439">
                <a:tc>
                  <a:txBody>
                    <a:bodyPr/>
                    <a:lstStyle/>
                    <a:p>
                      <a:r>
                        <a:rPr lang="en-US" sz="2000"/>
                        <a:t>getMilliseconds()</a:t>
                      </a:r>
                    </a:p>
                  </a:txBody>
                  <a:tcPr marL="7088" marR="7088" marT="3544" marB="35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Get the milliseconds (0-999)</a:t>
                      </a:r>
                    </a:p>
                  </a:txBody>
                  <a:tcPr marL="7088" marR="7088" marT="3544" marB="35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7439">
                <a:tc>
                  <a:txBody>
                    <a:bodyPr/>
                    <a:lstStyle/>
                    <a:p>
                      <a:r>
                        <a:rPr lang="en-US" sz="2000"/>
                        <a:t>getMinutes()</a:t>
                      </a:r>
                    </a:p>
                  </a:txBody>
                  <a:tcPr marL="7088" marR="7088" marT="3544" marB="35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Get the minutes (0-59)</a:t>
                      </a:r>
                    </a:p>
                  </a:txBody>
                  <a:tcPr marL="7088" marR="7088" marT="3544" marB="35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7439">
                <a:tc>
                  <a:txBody>
                    <a:bodyPr/>
                    <a:lstStyle/>
                    <a:p>
                      <a:r>
                        <a:rPr lang="en-US" sz="2000"/>
                        <a:t>getMonth()</a:t>
                      </a:r>
                    </a:p>
                  </a:txBody>
                  <a:tcPr marL="7088" marR="7088" marT="3544" marB="35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Get the month (0-11)</a:t>
                      </a:r>
                    </a:p>
                  </a:txBody>
                  <a:tcPr marL="7088" marR="7088" marT="3544" marB="35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7439">
                <a:tc>
                  <a:txBody>
                    <a:bodyPr/>
                    <a:lstStyle/>
                    <a:p>
                      <a:r>
                        <a:rPr lang="en-US" sz="2000"/>
                        <a:t>getSeconds()</a:t>
                      </a:r>
                    </a:p>
                  </a:txBody>
                  <a:tcPr marL="7088" marR="7088" marT="3544" marB="35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Get the seconds (0-59)</a:t>
                      </a:r>
                    </a:p>
                  </a:txBody>
                  <a:tcPr marL="7088" marR="7088" marT="3544" marB="35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0645">
                <a:tc>
                  <a:txBody>
                    <a:bodyPr/>
                    <a:lstStyle/>
                    <a:p>
                      <a:r>
                        <a:rPr lang="en-US" sz="2000"/>
                        <a:t>getTime()</a:t>
                      </a:r>
                    </a:p>
                  </a:txBody>
                  <a:tcPr marL="7088" marR="7088" marT="3544" marB="35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Get the time (milliseconds since January 1, 1970)</a:t>
                      </a:r>
                    </a:p>
                  </a:txBody>
                  <a:tcPr marL="7088" marR="7088" marT="3544" marB="354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7558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20000" cy="5257801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The </a:t>
            </a:r>
            <a:r>
              <a:rPr lang="en-US" sz="2000" b="1" dirty="0" err="1"/>
              <a:t>getTime</a:t>
            </a:r>
            <a:r>
              <a:rPr lang="en-US" sz="2000" b="1" dirty="0"/>
              <a:t>() Method</a:t>
            </a:r>
          </a:p>
          <a:p>
            <a:r>
              <a:rPr lang="en-US" sz="2000" b="1" dirty="0" err="1"/>
              <a:t>getTime</a:t>
            </a:r>
            <a:r>
              <a:rPr lang="en-US" sz="2000" b="1" dirty="0"/>
              <a:t>()</a:t>
            </a:r>
            <a:r>
              <a:rPr lang="en-US" sz="2000" dirty="0"/>
              <a:t> returns the number of milliseconds since 01.01.1970</a:t>
            </a:r>
            <a:r>
              <a:rPr lang="en-US" sz="2000" dirty="0" smtClean="0"/>
              <a:t>:</a:t>
            </a:r>
            <a:endParaRPr lang="en-US" sz="2000" dirty="0"/>
          </a:p>
          <a:p>
            <a:r>
              <a:rPr lang="en-US" sz="2000" dirty="0"/>
              <a:t>&lt;script&gt;</a:t>
            </a:r>
            <a:br>
              <a:rPr lang="en-US" sz="2000" dirty="0"/>
            </a:br>
            <a:r>
              <a:rPr lang="en-US" sz="2000" dirty="0" err="1"/>
              <a:t>var</a:t>
            </a:r>
            <a:r>
              <a:rPr lang="en-US" sz="2000" dirty="0"/>
              <a:t> d = new Date();</a:t>
            </a:r>
            <a:br>
              <a:rPr lang="en-US" sz="2000" dirty="0"/>
            </a:br>
            <a:r>
              <a:rPr lang="en-US" sz="2000" dirty="0" err="1"/>
              <a:t>document.getElementById</a:t>
            </a:r>
            <a:r>
              <a:rPr lang="en-US" sz="2000" dirty="0"/>
              <a:t>("demo").</a:t>
            </a:r>
            <a:r>
              <a:rPr lang="en-US" sz="2000" dirty="0" err="1"/>
              <a:t>innerHTML</a:t>
            </a:r>
            <a:r>
              <a:rPr lang="en-US" sz="2000" dirty="0"/>
              <a:t> = </a:t>
            </a:r>
            <a:r>
              <a:rPr lang="en-US" sz="2000" dirty="0" err="1"/>
              <a:t>d.getTime</a:t>
            </a:r>
            <a:r>
              <a:rPr lang="en-US" sz="2000" dirty="0"/>
              <a:t>();</a:t>
            </a:r>
            <a:br>
              <a:rPr lang="en-US" sz="2000" dirty="0"/>
            </a:br>
            <a:r>
              <a:rPr lang="en-US" sz="2000" dirty="0"/>
              <a:t>&lt;/script&gt; </a:t>
            </a:r>
            <a:endParaRPr lang="en-US" sz="2000" dirty="0" smtClean="0"/>
          </a:p>
          <a:p>
            <a:r>
              <a:rPr lang="en-US" sz="2000" b="1" dirty="0"/>
              <a:t>The </a:t>
            </a:r>
            <a:r>
              <a:rPr lang="en-US" sz="2000" b="1" dirty="0" err="1"/>
              <a:t>getFullYear</a:t>
            </a:r>
            <a:r>
              <a:rPr lang="en-US" sz="2000" b="1" dirty="0"/>
              <a:t>() Method</a:t>
            </a:r>
          </a:p>
          <a:p>
            <a:r>
              <a:rPr lang="en-US" sz="2000" b="1" dirty="0" err="1"/>
              <a:t>getFullYear</a:t>
            </a:r>
            <a:r>
              <a:rPr lang="en-US" sz="2000" b="1" dirty="0"/>
              <a:t>()</a:t>
            </a:r>
            <a:r>
              <a:rPr lang="en-US" sz="2000" dirty="0"/>
              <a:t> returns the year of a date as a four digit number:</a:t>
            </a:r>
          </a:p>
          <a:p>
            <a:r>
              <a:rPr lang="en-US" sz="2000" dirty="0"/>
              <a:t>&lt;script&gt;</a:t>
            </a:r>
            <a:br>
              <a:rPr lang="en-US" sz="2000" dirty="0"/>
            </a:br>
            <a:r>
              <a:rPr lang="en-US" sz="2000" dirty="0" err="1"/>
              <a:t>var</a:t>
            </a:r>
            <a:r>
              <a:rPr lang="en-US" sz="2000" dirty="0"/>
              <a:t> d = new Date();</a:t>
            </a:r>
            <a:br>
              <a:rPr lang="en-US" sz="2000" dirty="0"/>
            </a:br>
            <a:r>
              <a:rPr lang="en-US" sz="2000" dirty="0" err="1"/>
              <a:t>document.getElementById</a:t>
            </a:r>
            <a:r>
              <a:rPr lang="en-US" sz="2000" dirty="0"/>
              <a:t>("demo").</a:t>
            </a:r>
            <a:r>
              <a:rPr lang="en-US" sz="2000" dirty="0" err="1"/>
              <a:t>innerHTML</a:t>
            </a:r>
            <a:r>
              <a:rPr lang="en-US" sz="2000" dirty="0"/>
              <a:t> = </a:t>
            </a:r>
            <a:r>
              <a:rPr lang="en-US" sz="2000" dirty="0" err="1"/>
              <a:t>d.getFullYear</a:t>
            </a:r>
            <a:r>
              <a:rPr lang="en-US" sz="2000" dirty="0"/>
              <a:t>();</a:t>
            </a:r>
            <a:br>
              <a:rPr lang="en-US" sz="2000" dirty="0"/>
            </a:br>
            <a:r>
              <a:rPr lang="en-US" sz="2000" dirty="0"/>
              <a:t>&lt;/script&gt; </a:t>
            </a:r>
            <a:r>
              <a:rPr lang="en-US" sz="2000" dirty="0" smtClean="0"/>
              <a:t>  </a:t>
            </a:r>
          </a:p>
          <a:p>
            <a:r>
              <a:rPr lang="en-US" sz="2000" dirty="0" smtClean="0">
                <a:effectLst/>
              </a:rPr>
              <a:t>//  returns: 2015</a:t>
            </a:r>
            <a:endParaRPr lang="en-US" sz="20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74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924800" cy="5257801"/>
          </a:xfrm>
        </p:spPr>
        <p:txBody>
          <a:bodyPr>
            <a:normAutofit/>
          </a:bodyPr>
          <a:lstStyle/>
          <a:p>
            <a:r>
              <a:rPr lang="en-US" sz="2000" b="1" dirty="0"/>
              <a:t>The </a:t>
            </a:r>
            <a:r>
              <a:rPr lang="en-US" sz="2000" b="1" dirty="0" err="1"/>
              <a:t>getDay</a:t>
            </a:r>
            <a:r>
              <a:rPr lang="en-US" sz="2000" b="1" dirty="0"/>
              <a:t>() Method</a:t>
            </a:r>
          </a:p>
          <a:p>
            <a:r>
              <a:rPr lang="en-US" sz="2000" b="1" dirty="0" err="1"/>
              <a:t>getDay</a:t>
            </a:r>
            <a:r>
              <a:rPr lang="en-US" sz="2000" b="1" dirty="0"/>
              <a:t>()</a:t>
            </a:r>
            <a:r>
              <a:rPr lang="en-US" sz="2000" dirty="0"/>
              <a:t> returns the weekday as a number (0-6</a:t>
            </a:r>
            <a:r>
              <a:rPr lang="en-US" sz="2000" dirty="0" smtClean="0"/>
              <a:t>):</a:t>
            </a:r>
          </a:p>
          <a:p>
            <a:r>
              <a:rPr lang="en-US" sz="2000" dirty="0"/>
              <a:t>&lt;script&gt;</a:t>
            </a:r>
            <a:br>
              <a:rPr lang="en-US" sz="2000" dirty="0"/>
            </a:br>
            <a:r>
              <a:rPr lang="en-US" sz="2000" dirty="0" err="1"/>
              <a:t>var</a:t>
            </a:r>
            <a:r>
              <a:rPr lang="en-US" sz="2000" dirty="0"/>
              <a:t> d = new Date();</a:t>
            </a:r>
            <a:br>
              <a:rPr lang="en-US" sz="2000" dirty="0"/>
            </a:br>
            <a:r>
              <a:rPr lang="en-US" sz="2000" dirty="0" err="1"/>
              <a:t>document.getElementById</a:t>
            </a:r>
            <a:r>
              <a:rPr lang="en-US" sz="2000" dirty="0"/>
              <a:t>("demo").</a:t>
            </a:r>
            <a:r>
              <a:rPr lang="en-US" sz="2000" dirty="0" err="1"/>
              <a:t>innerHTML</a:t>
            </a:r>
            <a:r>
              <a:rPr lang="en-US" sz="2000" dirty="0"/>
              <a:t> = </a:t>
            </a:r>
            <a:r>
              <a:rPr lang="en-US" sz="2000" dirty="0" err="1"/>
              <a:t>d.getDay</a:t>
            </a:r>
            <a:r>
              <a:rPr lang="en-US" sz="2000" dirty="0"/>
              <a:t>();</a:t>
            </a:r>
            <a:br>
              <a:rPr lang="en-US" sz="2000" dirty="0"/>
            </a:br>
            <a:r>
              <a:rPr lang="en-US" sz="2000" dirty="0"/>
              <a:t>&lt;/script&gt; </a:t>
            </a:r>
            <a:endParaRPr lang="en-US" sz="2000" dirty="0" smtClean="0"/>
          </a:p>
          <a:p>
            <a:r>
              <a:rPr lang="en-US" sz="2000" dirty="0"/>
              <a:t>In JavaScript, the first of the week (0) means "Sunday", even if some countries in the world consider the first day of the week to be "Monday". </a:t>
            </a:r>
            <a:endParaRPr lang="en-US" sz="20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442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8382000" cy="525780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You </a:t>
            </a:r>
            <a:r>
              <a:rPr lang="en-US" sz="2000" dirty="0"/>
              <a:t>can use an array of names, and </a:t>
            </a:r>
            <a:r>
              <a:rPr lang="en-US" sz="2000" dirty="0" err="1"/>
              <a:t>getDay</a:t>
            </a:r>
            <a:r>
              <a:rPr lang="en-US" sz="2000" dirty="0"/>
              <a:t>() to return the weekday as a name</a:t>
            </a:r>
            <a:r>
              <a:rPr lang="en-US" sz="2000" dirty="0" smtClean="0"/>
              <a:t>:</a:t>
            </a:r>
          </a:p>
          <a:p>
            <a:r>
              <a:rPr lang="en-US" sz="2000" dirty="0"/>
              <a:t>&lt;script&gt;</a:t>
            </a:r>
            <a:br>
              <a:rPr lang="en-US" sz="2000" dirty="0"/>
            </a:br>
            <a:r>
              <a:rPr lang="en-US" sz="2000" dirty="0" err="1"/>
              <a:t>var</a:t>
            </a:r>
            <a:r>
              <a:rPr lang="en-US" sz="2000" dirty="0"/>
              <a:t> d = new Date();</a:t>
            </a:r>
            <a:br>
              <a:rPr lang="en-US" sz="2000" dirty="0"/>
            </a:br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days = ["Sunday","Monday","Tuesday","Wednesday","Thursday","Friday","Saturday"];</a:t>
            </a:r>
            <a:br>
              <a:rPr lang="en-US" sz="2000" dirty="0"/>
            </a:br>
            <a:r>
              <a:rPr lang="en-US" sz="2000" dirty="0" err="1" smtClean="0"/>
              <a:t>document.getElementById</a:t>
            </a:r>
            <a:r>
              <a:rPr lang="en-US" sz="2000" dirty="0"/>
              <a:t>("demo").</a:t>
            </a:r>
            <a:r>
              <a:rPr lang="en-US" sz="2000" dirty="0" err="1"/>
              <a:t>innerHTML</a:t>
            </a:r>
            <a:r>
              <a:rPr lang="en-US" sz="2000" dirty="0"/>
              <a:t> = days[</a:t>
            </a:r>
            <a:r>
              <a:rPr lang="en-US" sz="2000" dirty="0" err="1"/>
              <a:t>d.getDay</a:t>
            </a:r>
            <a:r>
              <a:rPr lang="en-US" sz="2000" dirty="0"/>
              <a:t>()];</a:t>
            </a:r>
            <a:br>
              <a:rPr lang="en-US" sz="2000" dirty="0"/>
            </a:br>
            <a:r>
              <a:rPr lang="en-US" sz="2000" dirty="0" smtClean="0"/>
              <a:t>&lt;/</a:t>
            </a:r>
            <a:r>
              <a:rPr lang="en-US" sz="2000" dirty="0"/>
              <a:t>script&gt; </a:t>
            </a:r>
            <a:endParaRPr lang="en-US" sz="20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452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8001000" cy="5257801"/>
          </a:xfrm>
        </p:spPr>
        <p:txBody>
          <a:bodyPr>
            <a:normAutofit/>
          </a:bodyPr>
          <a:lstStyle/>
          <a:p>
            <a:r>
              <a:rPr lang="en-US" sz="2000" b="1" dirty="0"/>
              <a:t>Date Set Methods</a:t>
            </a:r>
          </a:p>
          <a:p>
            <a:r>
              <a:rPr lang="en-US" sz="2000" dirty="0"/>
              <a:t>Set methods are used for setting a part of a date. Here are the most common (alphabetically):</a:t>
            </a:r>
            <a:endParaRPr lang="en-US" sz="2000" dirty="0">
              <a:effectLst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81064195"/>
              </p:ext>
            </p:extLst>
          </p:nvPr>
        </p:nvGraphicFramePr>
        <p:xfrm>
          <a:off x="762000" y="2971800"/>
          <a:ext cx="7620000" cy="3276598"/>
        </p:xfrm>
        <a:graphic>
          <a:graphicData uri="http://schemas.openxmlformats.org/drawingml/2006/table">
            <a:tbl>
              <a:tblPr/>
              <a:tblGrid>
                <a:gridCol w="2133600"/>
                <a:gridCol w="5486400"/>
              </a:tblGrid>
              <a:tr h="313721">
                <a:tc>
                  <a:txBody>
                    <a:bodyPr/>
                    <a:lstStyle/>
                    <a:p>
                      <a:r>
                        <a:rPr lang="en-US" sz="2000"/>
                        <a:t>Method</a:t>
                      </a:r>
                    </a:p>
                  </a:txBody>
                  <a:tcPr marL="7257" marR="7257" marT="3629" marB="3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Description</a:t>
                      </a:r>
                    </a:p>
                  </a:txBody>
                  <a:tcPr marL="7257" marR="7257" marT="3629" marB="3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18276">
                <a:tc>
                  <a:txBody>
                    <a:bodyPr/>
                    <a:lstStyle/>
                    <a:p>
                      <a:r>
                        <a:rPr lang="en-US" sz="2000"/>
                        <a:t>setDate()</a:t>
                      </a:r>
                    </a:p>
                  </a:txBody>
                  <a:tcPr marL="7257" marR="7257" marT="3629" marB="3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Set the day as a number (1-31)</a:t>
                      </a:r>
                    </a:p>
                  </a:txBody>
                  <a:tcPr marL="7257" marR="7257" marT="3629" marB="3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87998">
                <a:tc>
                  <a:txBody>
                    <a:bodyPr/>
                    <a:lstStyle/>
                    <a:p>
                      <a:r>
                        <a:rPr lang="en-US" sz="2000"/>
                        <a:t>setFullYear()</a:t>
                      </a:r>
                    </a:p>
                  </a:txBody>
                  <a:tcPr marL="7257" marR="7257" marT="3629" marB="3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Set the year (optionally month and day)</a:t>
                      </a:r>
                    </a:p>
                  </a:txBody>
                  <a:tcPr marL="7257" marR="7257" marT="3629" marB="3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3721">
                <a:tc>
                  <a:txBody>
                    <a:bodyPr/>
                    <a:lstStyle/>
                    <a:p>
                      <a:r>
                        <a:rPr lang="en-US" sz="2000"/>
                        <a:t>setHours()</a:t>
                      </a:r>
                    </a:p>
                  </a:txBody>
                  <a:tcPr marL="7257" marR="7257" marT="3629" marB="3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Set the hour (0-23)</a:t>
                      </a:r>
                    </a:p>
                  </a:txBody>
                  <a:tcPr marL="7257" marR="7257" marT="3629" marB="3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3721">
                <a:tc>
                  <a:txBody>
                    <a:bodyPr/>
                    <a:lstStyle/>
                    <a:p>
                      <a:r>
                        <a:rPr lang="en-US" sz="2000"/>
                        <a:t>setMilliseconds()</a:t>
                      </a:r>
                    </a:p>
                  </a:txBody>
                  <a:tcPr marL="7257" marR="7257" marT="3629" marB="3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Set the milliseconds (0-999)</a:t>
                      </a:r>
                    </a:p>
                  </a:txBody>
                  <a:tcPr marL="7257" marR="7257" marT="3629" marB="3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3721">
                <a:tc>
                  <a:txBody>
                    <a:bodyPr/>
                    <a:lstStyle/>
                    <a:p>
                      <a:r>
                        <a:rPr lang="en-US" sz="2000"/>
                        <a:t>setMinutes()</a:t>
                      </a:r>
                    </a:p>
                  </a:txBody>
                  <a:tcPr marL="7257" marR="7257" marT="3629" marB="3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Set the minutes (0-59)</a:t>
                      </a:r>
                    </a:p>
                  </a:txBody>
                  <a:tcPr marL="7257" marR="7257" marT="3629" marB="3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3721">
                <a:tc>
                  <a:txBody>
                    <a:bodyPr/>
                    <a:lstStyle/>
                    <a:p>
                      <a:r>
                        <a:rPr lang="en-US" sz="2000"/>
                        <a:t>setMonth()</a:t>
                      </a:r>
                    </a:p>
                  </a:txBody>
                  <a:tcPr marL="7257" marR="7257" marT="3629" marB="3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Set the month (0-11)</a:t>
                      </a:r>
                    </a:p>
                  </a:txBody>
                  <a:tcPr marL="7257" marR="7257" marT="3629" marB="3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3721">
                <a:tc>
                  <a:txBody>
                    <a:bodyPr/>
                    <a:lstStyle/>
                    <a:p>
                      <a:r>
                        <a:rPr lang="en-US" sz="2000"/>
                        <a:t>setSeconds()</a:t>
                      </a:r>
                    </a:p>
                  </a:txBody>
                  <a:tcPr marL="7257" marR="7257" marT="3629" marB="3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Set the seconds (0-59)</a:t>
                      </a:r>
                    </a:p>
                  </a:txBody>
                  <a:tcPr marL="7257" marR="7257" marT="3629" marB="3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87998">
                <a:tc>
                  <a:txBody>
                    <a:bodyPr/>
                    <a:lstStyle/>
                    <a:p>
                      <a:r>
                        <a:rPr lang="en-US" sz="2000"/>
                        <a:t>setTime()</a:t>
                      </a:r>
                    </a:p>
                  </a:txBody>
                  <a:tcPr marL="7257" marR="7257" marT="3629" marB="3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Set the time (milliseconds since January 1, 1970)</a:t>
                      </a:r>
                    </a:p>
                  </a:txBody>
                  <a:tcPr marL="7257" marR="7257" marT="3629" marB="36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8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8001000" cy="5257801"/>
          </a:xfrm>
        </p:spPr>
        <p:txBody>
          <a:bodyPr>
            <a:normAutofit/>
          </a:bodyPr>
          <a:lstStyle/>
          <a:p>
            <a:r>
              <a:rPr lang="en-US" sz="2000" b="1" dirty="0"/>
              <a:t>The </a:t>
            </a:r>
            <a:r>
              <a:rPr lang="en-US" sz="2000" b="1" dirty="0" err="1"/>
              <a:t>setFullYear</a:t>
            </a:r>
            <a:r>
              <a:rPr lang="en-US" sz="2000" b="1" dirty="0"/>
              <a:t>() Method</a:t>
            </a:r>
          </a:p>
          <a:p>
            <a:r>
              <a:rPr lang="en-US" sz="2000" b="1" dirty="0" err="1"/>
              <a:t>setFullYear</a:t>
            </a:r>
            <a:r>
              <a:rPr lang="en-US" sz="2000" b="1" dirty="0"/>
              <a:t>()</a:t>
            </a:r>
            <a:r>
              <a:rPr lang="en-US" sz="2000" dirty="0"/>
              <a:t> sets a date object to a specific date. </a:t>
            </a:r>
            <a:endParaRPr lang="en-US" sz="2000" dirty="0" smtClean="0"/>
          </a:p>
          <a:p>
            <a:r>
              <a:rPr lang="en-US" sz="2000" dirty="0" smtClean="0"/>
              <a:t>In </a:t>
            </a:r>
            <a:r>
              <a:rPr lang="en-US" sz="2000" dirty="0"/>
              <a:t>this example, to January 14, 2020</a:t>
            </a:r>
            <a:r>
              <a:rPr lang="en-US" sz="2000" dirty="0" smtClean="0"/>
              <a:t>:</a:t>
            </a:r>
          </a:p>
          <a:p>
            <a:r>
              <a:rPr lang="en-US" sz="2000" dirty="0"/>
              <a:t>&lt;script&gt;</a:t>
            </a:r>
            <a:br>
              <a:rPr lang="en-US" sz="2000" dirty="0"/>
            </a:br>
            <a:r>
              <a:rPr lang="en-US" sz="2000" dirty="0" err="1"/>
              <a:t>var</a:t>
            </a:r>
            <a:r>
              <a:rPr lang="en-US" sz="2000" dirty="0"/>
              <a:t> d = new Date();</a:t>
            </a:r>
            <a:br>
              <a:rPr lang="en-US" sz="2000" dirty="0"/>
            </a:br>
            <a:r>
              <a:rPr lang="en-US" sz="2000" dirty="0" err="1"/>
              <a:t>d.setFullYear</a:t>
            </a:r>
            <a:r>
              <a:rPr lang="en-US" sz="2000" dirty="0"/>
              <a:t>(2020, 0, 14);</a:t>
            </a:r>
            <a:br>
              <a:rPr lang="en-US" sz="2000" dirty="0"/>
            </a:br>
            <a:r>
              <a:rPr lang="en-US" sz="2000" dirty="0" err="1"/>
              <a:t>document.getElementById</a:t>
            </a:r>
            <a:r>
              <a:rPr lang="en-US" sz="2000" dirty="0"/>
              <a:t>("demo").</a:t>
            </a:r>
            <a:r>
              <a:rPr lang="en-US" sz="2000" dirty="0" err="1"/>
              <a:t>innerHTML</a:t>
            </a:r>
            <a:r>
              <a:rPr lang="en-US" sz="2000" dirty="0"/>
              <a:t> = d;</a:t>
            </a:r>
            <a:br>
              <a:rPr lang="en-US" sz="2000" dirty="0"/>
            </a:br>
            <a:r>
              <a:rPr lang="en-US" sz="2000" dirty="0"/>
              <a:t>&lt;/script&gt; </a:t>
            </a:r>
            <a:endParaRPr lang="en-US" sz="2000" dirty="0" smtClean="0"/>
          </a:p>
          <a:p>
            <a:endParaRPr lang="en-US" sz="20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11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8001000" cy="5257801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The </a:t>
            </a:r>
            <a:r>
              <a:rPr lang="en-US" sz="2000" b="1" dirty="0" err="1"/>
              <a:t>setDate</a:t>
            </a:r>
            <a:r>
              <a:rPr lang="en-US" sz="2000" b="1" dirty="0"/>
              <a:t>() </a:t>
            </a:r>
            <a:r>
              <a:rPr lang="en-US" sz="2000" b="1" dirty="0" smtClean="0"/>
              <a:t>Method. </a:t>
            </a:r>
            <a:r>
              <a:rPr lang="en-US" sz="2000" b="1" dirty="0" err="1" smtClean="0"/>
              <a:t>setDate</a:t>
            </a:r>
            <a:r>
              <a:rPr lang="en-US" sz="2000" b="1" dirty="0"/>
              <a:t>()</a:t>
            </a:r>
            <a:r>
              <a:rPr lang="en-US" sz="2000" dirty="0"/>
              <a:t> sets the day of the month (1-31</a:t>
            </a:r>
            <a:r>
              <a:rPr lang="en-US" sz="2000" dirty="0" smtClean="0"/>
              <a:t>):</a:t>
            </a:r>
          </a:p>
          <a:p>
            <a:r>
              <a:rPr lang="en-US" sz="2000" dirty="0"/>
              <a:t>&lt;script&gt;</a:t>
            </a:r>
            <a:br>
              <a:rPr lang="en-US" sz="2000" dirty="0"/>
            </a:br>
            <a:r>
              <a:rPr lang="en-US" sz="2000" dirty="0" err="1"/>
              <a:t>var</a:t>
            </a:r>
            <a:r>
              <a:rPr lang="en-US" sz="2000" dirty="0"/>
              <a:t> d = new Date();</a:t>
            </a:r>
            <a:br>
              <a:rPr lang="en-US" sz="2000" dirty="0"/>
            </a:br>
            <a:r>
              <a:rPr lang="en-US" sz="2000" dirty="0" err="1"/>
              <a:t>d.setDate</a:t>
            </a:r>
            <a:r>
              <a:rPr lang="en-US" sz="2000" dirty="0"/>
              <a:t>(20);</a:t>
            </a:r>
            <a:br>
              <a:rPr lang="en-US" sz="2000" dirty="0"/>
            </a:br>
            <a:r>
              <a:rPr lang="en-US" sz="2000" dirty="0" err="1"/>
              <a:t>document.getElementById</a:t>
            </a:r>
            <a:r>
              <a:rPr lang="en-US" sz="2000" dirty="0"/>
              <a:t>("demo").</a:t>
            </a:r>
            <a:r>
              <a:rPr lang="en-US" sz="2000" dirty="0" err="1"/>
              <a:t>innerHTML</a:t>
            </a:r>
            <a:r>
              <a:rPr lang="en-US" sz="2000" dirty="0"/>
              <a:t> = d;</a:t>
            </a:r>
            <a:br>
              <a:rPr lang="en-US" sz="2000" dirty="0"/>
            </a:br>
            <a:r>
              <a:rPr lang="en-US" sz="2000" dirty="0"/>
              <a:t>&lt;/script&gt; </a:t>
            </a:r>
            <a:endParaRPr lang="en-US" sz="2000" dirty="0" smtClean="0"/>
          </a:p>
          <a:p>
            <a:r>
              <a:rPr lang="en-US" sz="2000" dirty="0"/>
              <a:t>The </a:t>
            </a:r>
            <a:r>
              <a:rPr lang="en-US" sz="2000" dirty="0" err="1"/>
              <a:t>setDate</a:t>
            </a:r>
            <a:r>
              <a:rPr lang="en-US" sz="2000" dirty="0"/>
              <a:t>() method can also be used to </a:t>
            </a:r>
            <a:r>
              <a:rPr lang="en-US" sz="2000" b="1" dirty="0"/>
              <a:t>add days</a:t>
            </a:r>
            <a:r>
              <a:rPr lang="en-US" sz="2000" dirty="0"/>
              <a:t> to a date:</a:t>
            </a:r>
          </a:p>
          <a:p>
            <a:r>
              <a:rPr lang="en-US" sz="2000" dirty="0"/>
              <a:t>&lt;script&gt;</a:t>
            </a:r>
            <a:br>
              <a:rPr lang="en-US" sz="2000" dirty="0"/>
            </a:br>
            <a:r>
              <a:rPr lang="en-US" sz="2000" dirty="0" err="1"/>
              <a:t>var</a:t>
            </a:r>
            <a:r>
              <a:rPr lang="en-US" sz="2000" dirty="0"/>
              <a:t> d = new Date();</a:t>
            </a:r>
            <a:br>
              <a:rPr lang="en-US" sz="2000" dirty="0"/>
            </a:br>
            <a:r>
              <a:rPr lang="en-US" sz="2000" dirty="0" err="1"/>
              <a:t>d.setDate</a:t>
            </a:r>
            <a:r>
              <a:rPr lang="en-US" sz="2000" dirty="0"/>
              <a:t>(</a:t>
            </a:r>
            <a:r>
              <a:rPr lang="en-US" sz="2000" dirty="0" err="1"/>
              <a:t>d.getDate</a:t>
            </a:r>
            <a:r>
              <a:rPr lang="en-US" sz="2000" dirty="0"/>
              <a:t>() + 50);</a:t>
            </a:r>
            <a:br>
              <a:rPr lang="en-US" sz="2000" dirty="0"/>
            </a:br>
            <a:r>
              <a:rPr lang="en-US" sz="2000" dirty="0" err="1"/>
              <a:t>document.getElementById</a:t>
            </a:r>
            <a:r>
              <a:rPr lang="en-US" sz="2000" dirty="0"/>
              <a:t>("demo").</a:t>
            </a:r>
            <a:r>
              <a:rPr lang="en-US" sz="2000" dirty="0" err="1"/>
              <a:t>innerHTML</a:t>
            </a:r>
            <a:r>
              <a:rPr lang="en-US" sz="2000" dirty="0"/>
              <a:t> = d;</a:t>
            </a:r>
            <a:br>
              <a:rPr lang="en-US" sz="2000" dirty="0"/>
            </a:br>
            <a:r>
              <a:rPr lang="en-US" sz="2000" dirty="0"/>
              <a:t>&lt;/script&gt; </a:t>
            </a:r>
            <a:endParaRPr lang="en-US" sz="2000" dirty="0" smtClean="0"/>
          </a:p>
          <a:p>
            <a:r>
              <a:rPr lang="en-US" sz="2000" dirty="0"/>
              <a:t>If adding days, shifts the month or year, the changes are handled automatically by the Date object.</a:t>
            </a:r>
          </a:p>
          <a:p>
            <a:endParaRPr lang="en-US" sz="2000" dirty="0"/>
          </a:p>
          <a:p>
            <a:endParaRPr lang="en-US" sz="20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81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8001000" cy="5257801"/>
          </a:xfrm>
        </p:spPr>
        <p:txBody>
          <a:bodyPr>
            <a:normAutofit/>
          </a:bodyPr>
          <a:lstStyle/>
          <a:p>
            <a:r>
              <a:rPr lang="en-US" sz="2000" b="1" dirty="0"/>
              <a:t>Date Input - Parsing Dates</a:t>
            </a:r>
          </a:p>
          <a:p>
            <a:r>
              <a:rPr lang="en-US" sz="2000" dirty="0"/>
              <a:t>If you have a valid date string, you can use the </a:t>
            </a:r>
            <a:r>
              <a:rPr lang="en-US" sz="2000" b="1" dirty="0" err="1"/>
              <a:t>Date.parse</a:t>
            </a:r>
            <a:r>
              <a:rPr lang="en-US" sz="2000" b="1" dirty="0"/>
              <a:t>()</a:t>
            </a:r>
            <a:r>
              <a:rPr lang="en-US" sz="2000" dirty="0"/>
              <a:t> method to convert it to milliseconds.</a:t>
            </a:r>
          </a:p>
          <a:p>
            <a:r>
              <a:rPr lang="en-US" sz="2000" b="1" dirty="0" err="1"/>
              <a:t>Date.parse</a:t>
            </a:r>
            <a:r>
              <a:rPr lang="en-US" sz="2000" b="1" dirty="0"/>
              <a:t>()</a:t>
            </a:r>
            <a:r>
              <a:rPr lang="en-US" sz="2000" dirty="0"/>
              <a:t> returns the number of milliseconds between the date and January 1, 1970</a:t>
            </a:r>
            <a:r>
              <a:rPr lang="en-US" sz="2000" dirty="0" smtClean="0"/>
              <a:t>:</a:t>
            </a:r>
          </a:p>
          <a:p>
            <a:r>
              <a:rPr lang="en-US" sz="2000" dirty="0"/>
              <a:t>&lt;script&gt;</a:t>
            </a:r>
            <a:br>
              <a:rPr lang="en-US" sz="2000" dirty="0"/>
            </a:br>
            <a:r>
              <a:rPr lang="en-US" sz="2000" dirty="0" err="1"/>
              <a:t>var</a:t>
            </a:r>
            <a:r>
              <a:rPr lang="en-US" sz="2000" dirty="0"/>
              <a:t> </a:t>
            </a:r>
            <a:r>
              <a:rPr lang="en-US" sz="2000" dirty="0" err="1"/>
              <a:t>msec</a:t>
            </a:r>
            <a:r>
              <a:rPr lang="en-US" sz="2000" dirty="0"/>
              <a:t> = </a:t>
            </a:r>
            <a:r>
              <a:rPr lang="en-US" sz="2000" dirty="0" err="1"/>
              <a:t>Date.parse</a:t>
            </a:r>
            <a:r>
              <a:rPr lang="en-US" sz="2000" dirty="0"/>
              <a:t>("March 21, 2012");</a:t>
            </a:r>
            <a:br>
              <a:rPr lang="en-US" sz="2000" dirty="0"/>
            </a:br>
            <a:r>
              <a:rPr lang="en-US" sz="2000" dirty="0" err="1"/>
              <a:t>document.getElementById</a:t>
            </a:r>
            <a:r>
              <a:rPr lang="en-US" sz="2000" dirty="0"/>
              <a:t>("demo").</a:t>
            </a:r>
            <a:r>
              <a:rPr lang="en-US" sz="2000" dirty="0" err="1"/>
              <a:t>innerHTML</a:t>
            </a:r>
            <a:r>
              <a:rPr lang="en-US" sz="2000" dirty="0"/>
              <a:t> = </a:t>
            </a:r>
            <a:r>
              <a:rPr lang="en-US" sz="2000" dirty="0" err="1"/>
              <a:t>msec</a:t>
            </a:r>
            <a:r>
              <a:rPr lang="en-US" sz="2000" dirty="0"/>
              <a:t>;</a:t>
            </a:r>
            <a:br>
              <a:rPr lang="en-US" sz="2000" dirty="0"/>
            </a:br>
            <a:r>
              <a:rPr lang="en-US" sz="2000" dirty="0"/>
              <a:t>&lt;/script&gt; </a:t>
            </a:r>
            <a:endParaRPr lang="en-US" sz="2000" dirty="0" smtClean="0"/>
          </a:p>
          <a:p>
            <a:r>
              <a:rPr lang="en-US" sz="2000" dirty="0"/>
              <a:t>You can then use the number of milliseconds to </a:t>
            </a:r>
            <a:r>
              <a:rPr lang="en-US" sz="2000" b="1" dirty="0"/>
              <a:t>convert it to a date</a:t>
            </a:r>
            <a:r>
              <a:rPr lang="en-US" sz="2000" dirty="0"/>
              <a:t> object</a:t>
            </a:r>
            <a:r>
              <a:rPr lang="en-US" sz="2000" dirty="0" smtClean="0"/>
              <a:t>:</a:t>
            </a:r>
          </a:p>
          <a:p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 err="1"/>
              <a:t>msec</a:t>
            </a:r>
            <a:r>
              <a:rPr lang="en-US" sz="2000" dirty="0"/>
              <a:t> = </a:t>
            </a:r>
            <a:r>
              <a:rPr lang="en-US" sz="2000" dirty="0" err="1"/>
              <a:t>Date.parse</a:t>
            </a:r>
            <a:r>
              <a:rPr lang="en-US" sz="2000" dirty="0"/>
              <a:t>("March 21, 2012");</a:t>
            </a:r>
            <a:br>
              <a:rPr lang="en-US" sz="2000" dirty="0"/>
            </a:br>
            <a:r>
              <a:rPr lang="en-US" sz="2000" dirty="0" err="1"/>
              <a:t>var</a:t>
            </a:r>
            <a:r>
              <a:rPr lang="en-US" sz="2000" dirty="0"/>
              <a:t> d = new Date(</a:t>
            </a:r>
            <a:r>
              <a:rPr lang="en-US" sz="2000" dirty="0" err="1"/>
              <a:t>msec</a:t>
            </a:r>
            <a:r>
              <a:rPr lang="en-US" sz="2000" dirty="0" smtClean="0"/>
              <a:t>);</a:t>
            </a:r>
            <a:endParaRPr lang="en-US" sz="20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65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-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01000" cy="5638799"/>
          </a:xfrm>
        </p:spPr>
        <p:txBody>
          <a:bodyPr>
            <a:normAutofit fontScale="92500"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&lt;html</a:t>
            </a:r>
            <a:r>
              <a:rPr lang="en-US" sz="2400" dirty="0" smtClean="0"/>
              <a:t>&gt; &lt;</a:t>
            </a:r>
            <a:r>
              <a:rPr lang="en-US" sz="2400" dirty="0"/>
              <a:t>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h1&gt;JavaScript Can Change Images&lt;/h1&gt;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 err="1"/>
              <a:t>img</a:t>
            </a:r>
            <a:r>
              <a:rPr lang="en-US" sz="2400" dirty="0"/>
              <a:t> id="</a:t>
            </a:r>
            <a:r>
              <a:rPr lang="en-US" sz="2400" dirty="0" err="1"/>
              <a:t>myImage</a:t>
            </a:r>
            <a:r>
              <a:rPr lang="en-US" sz="2400" dirty="0"/>
              <a:t>" </a:t>
            </a:r>
            <a:r>
              <a:rPr lang="en-US" sz="2400" dirty="0" err="1"/>
              <a:t>onclick</a:t>
            </a:r>
            <a:r>
              <a:rPr lang="en-US" sz="2400" dirty="0"/>
              <a:t>="</a:t>
            </a:r>
            <a:r>
              <a:rPr lang="en-US" sz="2400" dirty="0" err="1"/>
              <a:t>changeImage</a:t>
            </a:r>
            <a:r>
              <a:rPr lang="en-US" sz="2400" dirty="0"/>
              <a:t>()" </a:t>
            </a: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          </a:t>
            </a:r>
            <a:r>
              <a:rPr lang="en-US" sz="2400" dirty="0" err="1" smtClean="0"/>
              <a:t>src</a:t>
            </a:r>
            <a:r>
              <a:rPr lang="en-US" sz="2400" dirty="0"/>
              <a:t>="pic_bulboff.gif" width="100" height="180</a:t>
            </a:r>
            <a:r>
              <a:rPr lang="en-US" sz="2400" dirty="0" smtClean="0"/>
              <a:t>"&gt;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p&gt;Click the light bulb to turn on/off the light.&lt;/p&gt;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script&gt;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function </a:t>
            </a:r>
            <a:r>
              <a:rPr lang="en-US" sz="2400" dirty="0" err="1"/>
              <a:t>changeImage</a:t>
            </a:r>
            <a:r>
              <a:rPr lang="en-US" sz="2400" dirty="0"/>
              <a:t>() {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var</a:t>
            </a:r>
            <a:r>
              <a:rPr lang="en-US" sz="2400" dirty="0"/>
              <a:t> image = </a:t>
            </a:r>
            <a:r>
              <a:rPr lang="en-US" sz="2400" dirty="0" err="1"/>
              <a:t>document.getElementById</a:t>
            </a:r>
            <a:r>
              <a:rPr lang="en-US" sz="2400" dirty="0"/>
              <a:t>('</a:t>
            </a:r>
            <a:r>
              <a:rPr lang="en-US" sz="2400" dirty="0" err="1"/>
              <a:t>myImage</a:t>
            </a:r>
            <a:r>
              <a:rPr lang="en-US" sz="2400" dirty="0"/>
              <a:t>');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if (</a:t>
            </a:r>
            <a:r>
              <a:rPr lang="en-US" sz="2400" dirty="0" err="1"/>
              <a:t>image.src.match</a:t>
            </a:r>
            <a:r>
              <a:rPr lang="en-US" sz="2400" dirty="0"/>
              <a:t>("</a:t>
            </a:r>
            <a:r>
              <a:rPr lang="en-US" sz="2400" dirty="0" err="1"/>
              <a:t>bulbon</a:t>
            </a:r>
            <a:r>
              <a:rPr lang="en-US" sz="2400" dirty="0"/>
              <a:t>")) {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</a:t>
            </a:r>
            <a:r>
              <a:rPr lang="en-US" sz="2400" dirty="0" err="1"/>
              <a:t>image.src</a:t>
            </a:r>
            <a:r>
              <a:rPr lang="en-US" sz="2400" dirty="0"/>
              <a:t> = "pic_bulboff.gif";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 else {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</a:t>
            </a:r>
            <a:r>
              <a:rPr lang="en-US" sz="2400" dirty="0" err="1"/>
              <a:t>image.src</a:t>
            </a:r>
            <a:r>
              <a:rPr lang="en-US" sz="2400" dirty="0"/>
              <a:t> = "pic_bulbon.gif";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}</a:t>
            </a:r>
          </a:p>
          <a:p>
            <a:pPr marL="457200"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&lt;/</a:t>
            </a:r>
            <a:r>
              <a:rPr lang="en-US" sz="2400" dirty="0"/>
              <a:t>body</a:t>
            </a:r>
            <a:r>
              <a:rPr lang="en-US" sz="2400" dirty="0" smtClean="0"/>
              <a:t>&gt; &lt;/</a:t>
            </a:r>
            <a:r>
              <a:rPr lang="en-US" sz="2400" dirty="0"/>
              <a:t>html&gt;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://www.w3schools.com/jsref/default.asp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495800"/>
            <a:ext cx="2484288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143000"/>
            <a:ext cx="2305312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52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8001000" cy="5257801"/>
          </a:xfrm>
        </p:spPr>
        <p:txBody>
          <a:bodyPr>
            <a:normAutofit/>
          </a:bodyPr>
          <a:lstStyle/>
          <a:p>
            <a:r>
              <a:rPr lang="en-US" sz="2000" b="1" dirty="0"/>
              <a:t>Compare Dates</a:t>
            </a:r>
          </a:p>
          <a:p>
            <a:r>
              <a:rPr lang="en-US" sz="2000" dirty="0"/>
              <a:t>Dates can easily be compared.</a:t>
            </a:r>
          </a:p>
          <a:p>
            <a:r>
              <a:rPr lang="en-US" sz="2000" dirty="0"/>
              <a:t>The following example compares today's date with January 14, 2100</a:t>
            </a:r>
            <a:r>
              <a:rPr lang="en-US" sz="2000" dirty="0" smtClean="0"/>
              <a:t>:</a:t>
            </a:r>
          </a:p>
          <a:p>
            <a:pPr marL="860425"/>
            <a:r>
              <a:rPr lang="en-US" sz="2000" dirty="0" err="1"/>
              <a:t>var</a:t>
            </a:r>
            <a:r>
              <a:rPr lang="en-US" sz="2000" dirty="0"/>
              <a:t> today, someday, text;</a:t>
            </a:r>
            <a:br>
              <a:rPr lang="en-US" sz="2000" dirty="0"/>
            </a:br>
            <a:r>
              <a:rPr lang="en-US" sz="2000" dirty="0"/>
              <a:t>today = new Date();</a:t>
            </a:r>
            <a:br>
              <a:rPr lang="en-US" sz="2000" dirty="0"/>
            </a:br>
            <a:r>
              <a:rPr lang="en-US" sz="2000" dirty="0"/>
              <a:t>someday = new Date();</a:t>
            </a:r>
            <a:br>
              <a:rPr lang="en-US" sz="2000" dirty="0"/>
            </a:br>
            <a:r>
              <a:rPr lang="en-US" sz="2000" dirty="0" err="1"/>
              <a:t>someday.setFullYear</a:t>
            </a:r>
            <a:r>
              <a:rPr lang="en-US" sz="2000" dirty="0"/>
              <a:t>(2100, 0, 14);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if (someday &gt; today) {</a:t>
            </a:r>
            <a:br>
              <a:rPr lang="en-US" sz="2000" dirty="0"/>
            </a:br>
            <a:r>
              <a:rPr lang="en-US" sz="2000" dirty="0"/>
              <a:t>    text = "Today is before January 14, 2100.";</a:t>
            </a:r>
            <a:br>
              <a:rPr lang="en-US" sz="2000" dirty="0"/>
            </a:br>
            <a:r>
              <a:rPr lang="en-US" sz="2000" dirty="0"/>
              <a:t>} else {</a:t>
            </a:r>
            <a:br>
              <a:rPr lang="en-US" sz="2000" dirty="0"/>
            </a:br>
            <a:r>
              <a:rPr lang="en-US" sz="2000" dirty="0"/>
              <a:t>    text = "Today is after January 14, 2100.";</a:t>
            </a:r>
            <a:br>
              <a:rPr lang="en-US" sz="2000" dirty="0"/>
            </a:br>
            <a:r>
              <a:rPr lang="en-US" sz="2000" dirty="0"/>
              <a:t>}</a:t>
            </a:r>
            <a:br>
              <a:rPr lang="en-US" sz="2000" dirty="0"/>
            </a:br>
            <a:r>
              <a:rPr lang="en-US" sz="2000" dirty="0" err="1"/>
              <a:t>document.getElementById</a:t>
            </a:r>
            <a:r>
              <a:rPr lang="en-US" sz="2000" dirty="0"/>
              <a:t>("demo").</a:t>
            </a:r>
            <a:r>
              <a:rPr lang="en-US" sz="2000" dirty="0" err="1"/>
              <a:t>innerHTML</a:t>
            </a:r>
            <a:r>
              <a:rPr lang="en-US" sz="2000" dirty="0"/>
              <a:t> = text; </a:t>
            </a:r>
            <a:endParaRPr lang="en-US" sz="20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7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8001000" cy="5257801"/>
          </a:xfrm>
        </p:spPr>
        <p:txBody>
          <a:bodyPr>
            <a:normAutofit/>
          </a:bodyPr>
          <a:lstStyle/>
          <a:p>
            <a:r>
              <a:rPr lang="en-US" sz="2000" b="1" dirty="0"/>
              <a:t>Compare </a:t>
            </a:r>
            <a:r>
              <a:rPr lang="en-US" sz="2000" b="1" dirty="0" smtClean="0"/>
              <a:t>Dates. </a:t>
            </a:r>
            <a:r>
              <a:rPr lang="en-US" sz="2000" dirty="0" smtClean="0"/>
              <a:t>Dates </a:t>
            </a:r>
            <a:r>
              <a:rPr lang="en-US" sz="2000" dirty="0"/>
              <a:t>can easily be compared.</a:t>
            </a:r>
          </a:p>
          <a:p>
            <a:r>
              <a:rPr lang="en-US" sz="2000" dirty="0"/>
              <a:t>The following example compares today's date with January 14, 2100</a:t>
            </a:r>
            <a:r>
              <a:rPr lang="en-US" sz="2000" dirty="0" smtClean="0"/>
              <a:t>:</a:t>
            </a:r>
          </a:p>
          <a:p>
            <a:pPr marL="860425"/>
            <a:r>
              <a:rPr lang="en-US" sz="2000" dirty="0" err="1"/>
              <a:t>var</a:t>
            </a:r>
            <a:r>
              <a:rPr lang="en-US" sz="2000" dirty="0"/>
              <a:t> today, someday, text;</a:t>
            </a:r>
            <a:br>
              <a:rPr lang="en-US" sz="2000" dirty="0"/>
            </a:br>
            <a:r>
              <a:rPr lang="en-US" sz="2000" dirty="0"/>
              <a:t>today = new Date();</a:t>
            </a:r>
            <a:br>
              <a:rPr lang="en-US" sz="2000" dirty="0"/>
            </a:br>
            <a:r>
              <a:rPr lang="en-US" sz="2000" dirty="0"/>
              <a:t>someday = new Date();</a:t>
            </a:r>
            <a:br>
              <a:rPr lang="en-US" sz="2000" dirty="0"/>
            </a:br>
            <a:r>
              <a:rPr lang="en-US" sz="2000" dirty="0" err="1"/>
              <a:t>someday.setFullYear</a:t>
            </a:r>
            <a:r>
              <a:rPr lang="en-US" sz="2000" dirty="0"/>
              <a:t>(2100, 0, 14);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if (someday &gt; today) {</a:t>
            </a:r>
            <a:br>
              <a:rPr lang="en-US" sz="2000" dirty="0"/>
            </a:br>
            <a:r>
              <a:rPr lang="en-US" sz="2000" dirty="0"/>
              <a:t>    text = "Today is before January 14, 2100.";</a:t>
            </a:r>
            <a:br>
              <a:rPr lang="en-US" sz="2000" dirty="0"/>
            </a:br>
            <a:r>
              <a:rPr lang="en-US" sz="2000" dirty="0"/>
              <a:t>} else {</a:t>
            </a:r>
            <a:br>
              <a:rPr lang="en-US" sz="2000" dirty="0"/>
            </a:br>
            <a:r>
              <a:rPr lang="en-US" sz="2000" dirty="0"/>
              <a:t>    text = "Today is after January 14, 2100.";</a:t>
            </a:r>
            <a:br>
              <a:rPr lang="en-US" sz="2000" dirty="0"/>
            </a:br>
            <a:r>
              <a:rPr lang="en-US" sz="2000" dirty="0"/>
              <a:t>}</a:t>
            </a:r>
            <a:br>
              <a:rPr lang="en-US" sz="2000" dirty="0"/>
            </a:br>
            <a:r>
              <a:rPr lang="en-US" sz="2000" dirty="0" err="1"/>
              <a:t>document.getElementById</a:t>
            </a:r>
            <a:r>
              <a:rPr lang="en-US" sz="2000" dirty="0"/>
              <a:t>("demo").</a:t>
            </a:r>
            <a:r>
              <a:rPr lang="en-US" sz="2000" dirty="0" err="1"/>
              <a:t>innerHTML</a:t>
            </a:r>
            <a:r>
              <a:rPr lang="en-US" sz="2000" dirty="0"/>
              <a:t> = text; </a:t>
            </a:r>
            <a:endParaRPr lang="en-US" sz="2000" dirty="0" smtClean="0"/>
          </a:p>
          <a:p>
            <a:r>
              <a:rPr lang="en-US" sz="2000" dirty="0" smtClean="0"/>
              <a:t>// JavaScript counts months from 0 to 11. January is 0. December is 11.</a:t>
            </a:r>
            <a:endParaRPr lang="en-US" sz="20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926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204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JavaScript Errors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5438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/>
              <a:t>Throw </a:t>
            </a:r>
            <a:r>
              <a:rPr lang="en-US" b="1" dirty="0"/>
              <a:t>and Try to </a:t>
            </a:r>
            <a:r>
              <a:rPr lang="en-US" b="1" dirty="0" smtClean="0"/>
              <a:t>Catch</a:t>
            </a:r>
          </a:p>
          <a:p>
            <a:r>
              <a:rPr lang="en-US" dirty="0"/>
              <a:t>The </a:t>
            </a:r>
            <a:r>
              <a:rPr lang="en-US" b="1" dirty="0"/>
              <a:t>try</a:t>
            </a:r>
            <a:r>
              <a:rPr lang="en-US" dirty="0"/>
              <a:t> statement lets you test a block of code for errors.</a:t>
            </a:r>
          </a:p>
          <a:p>
            <a:r>
              <a:rPr lang="en-US" dirty="0"/>
              <a:t>The </a:t>
            </a:r>
            <a:r>
              <a:rPr lang="en-US" b="1" dirty="0"/>
              <a:t>catch</a:t>
            </a:r>
            <a:r>
              <a:rPr lang="en-US" dirty="0"/>
              <a:t> statement lets you handle the error.</a:t>
            </a:r>
          </a:p>
          <a:p>
            <a:r>
              <a:rPr lang="en-US" dirty="0"/>
              <a:t>The </a:t>
            </a:r>
            <a:r>
              <a:rPr lang="en-US" b="1" dirty="0"/>
              <a:t>throw</a:t>
            </a:r>
            <a:r>
              <a:rPr lang="en-US" dirty="0"/>
              <a:t> statement lets you create custom errors.</a:t>
            </a:r>
          </a:p>
          <a:p>
            <a:r>
              <a:rPr lang="en-US" dirty="0"/>
              <a:t>The </a:t>
            </a:r>
            <a:r>
              <a:rPr lang="en-US" b="1" dirty="0"/>
              <a:t>finally</a:t>
            </a:r>
            <a:r>
              <a:rPr lang="en-US" dirty="0"/>
              <a:t> statement lets you execute code, after try and catch, regardless of the result</a:t>
            </a:r>
            <a:r>
              <a:rPr lang="en-US" dirty="0" smtClean="0"/>
              <a:t>.</a:t>
            </a:r>
          </a:p>
          <a:p>
            <a:r>
              <a:rPr lang="en-US" b="1" dirty="0"/>
              <a:t>Errors Will Happen!</a:t>
            </a:r>
          </a:p>
          <a:p>
            <a:r>
              <a:rPr lang="en-US" dirty="0"/>
              <a:t>When executing JavaScript code, different errors can occur. </a:t>
            </a:r>
          </a:p>
          <a:p>
            <a:r>
              <a:rPr lang="en-US" dirty="0"/>
              <a:t>Errors can be coding errors made by the programmer, errors due to wrong input, and other unforeseeable </a:t>
            </a:r>
            <a:r>
              <a:rPr lang="en-US" dirty="0" smtClean="0"/>
              <a:t>things.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Throw and Try to Catch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28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JavaScript Errors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5438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&lt;!DOCTYPE html&gt;</a:t>
            </a:r>
            <a:br>
              <a:rPr lang="en-US" dirty="0"/>
            </a:br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&lt;p id="demo"&gt;&lt;/p&gt;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&lt;script&gt;</a:t>
            </a:r>
            <a:br>
              <a:rPr lang="en-US" dirty="0"/>
            </a:br>
            <a:r>
              <a:rPr lang="en-US" dirty="0"/>
              <a:t>try {</a:t>
            </a:r>
            <a:br>
              <a:rPr lang="en-US" dirty="0"/>
            </a:br>
            <a:r>
              <a:rPr lang="en-US" dirty="0"/>
              <a:t>    </a:t>
            </a:r>
            <a:r>
              <a:rPr lang="en-US" dirty="0" err="1"/>
              <a:t>adddlert</a:t>
            </a:r>
            <a:r>
              <a:rPr lang="en-US" dirty="0"/>
              <a:t>("Welcome guest!");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catch(err) {</a:t>
            </a:r>
            <a:br>
              <a:rPr lang="en-US" dirty="0"/>
            </a:br>
            <a:r>
              <a:rPr lang="en-US" dirty="0"/>
              <a:t>    </a:t>
            </a:r>
            <a:r>
              <a:rPr lang="en-US" dirty="0" err="1"/>
              <a:t>document.getElementById</a:t>
            </a:r>
            <a:r>
              <a:rPr lang="en-US" dirty="0"/>
              <a:t>("demo").</a:t>
            </a:r>
            <a:r>
              <a:rPr lang="en-US" dirty="0" err="1"/>
              <a:t>innerHTML</a:t>
            </a:r>
            <a:r>
              <a:rPr lang="en-US" dirty="0"/>
              <a:t> = </a:t>
            </a:r>
            <a:r>
              <a:rPr lang="en-US" dirty="0" err="1"/>
              <a:t>err.message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&lt;/script&gt;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&lt;/body&gt;</a:t>
            </a:r>
            <a:br>
              <a:rPr lang="en-US" dirty="0"/>
            </a:br>
            <a:r>
              <a:rPr lang="en-US" dirty="0"/>
              <a:t>&lt;/html</a:t>
            </a:r>
            <a:r>
              <a:rPr lang="en-US" dirty="0" smtClean="0"/>
              <a:t>&gt;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Throw and Try to Catch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7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JavaScript Errors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543800" cy="4525963"/>
          </a:xfrm>
        </p:spPr>
        <p:txBody>
          <a:bodyPr>
            <a:normAutofit/>
          </a:bodyPr>
          <a:lstStyle/>
          <a:p>
            <a:r>
              <a:rPr lang="en-US" b="1" dirty="0"/>
              <a:t>JavaScript try and catch</a:t>
            </a:r>
          </a:p>
          <a:p>
            <a:r>
              <a:rPr lang="en-US" dirty="0"/>
              <a:t>The </a:t>
            </a:r>
            <a:r>
              <a:rPr lang="en-US" b="1" dirty="0"/>
              <a:t>try</a:t>
            </a:r>
            <a:r>
              <a:rPr lang="en-US" dirty="0"/>
              <a:t> statement allows you to define a block of code to be tested for errors while it is being executed.</a:t>
            </a:r>
          </a:p>
          <a:p>
            <a:r>
              <a:rPr lang="en-US" dirty="0"/>
              <a:t>The </a:t>
            </a:r>
            <a:r>
              <a:rPr lang="en-US" b="1" dirty="0"/>
              <a:t>catch</a:t>
            </a:r>
            <a:r>
              <a:rPr lang="en-US" dirty="0"/>
              <a:t> statement allows you to define a block of code to be executed, if an error occurs in the try block.</a:t>
            </a:r>
          </a:p>
          <a:p>
            <a:r>
              <a:rPr lang="en-US" dirty="0"/>
              <a:t>The JavaScript statements </a:t>
            </a:r>
            <a:r>
              <a:rPr lang="en-US" b="1" dirty="0"/>
              <a:t>try</a:t>
            </a:r>
            <a:r>
              <a:rPr lang="en-US" dirty="0"/>
              <a:t> and </a:t>
            </a:r>
            <a:r>
              <a:rPr lang="en-US" b="1" dirty="0"/>
              <a:t>catch</a:t>
            </a:r>
            <a:r>
              <a:rPr lang="en-US" dirty="0"/>
              <a:t> come in </a:t>
            </a:r>
            <a:r>
              <a:rPr lang="en-US" dirty="0" smtClean="0"/>
              <a:t>pairs.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Throw and Try to Catch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260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JavaScript Errors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543800" cy="4525963"/>
          </a:xfrm>
        </p:spPr>
        <p:txBody>
          <a:bodyPr>
            <a:normAutofit/>
          </a:bodyPr>
          <a:lstStyle/>
          <a:p>
            <a:r>
              <a:rPr lang="en-US" b="1" dirty="0"/>
              <a:t>JavaScript try and catch</a:t>
            </a:r>
          </a:p>
          <a:p>
            <a:r>
              <a:rPr lang="en-US" dirty="0"/>
              <a:t>The </a:t>
            </a:r>
            <a:r>
              <a:rPr lang="en-US" b="1" dirty="0"/>
              <a:t>try</a:t>
            </a:r>
            <a:r>
              <a:rPr lang="en-US" dirty="0"/>
              <a:t> statement allows you to define a block of code to be tested for errors while it is being executed.</a:t>
            </a:r>
          </a:p>
          <a:p>
            <a:r>
              <a:rPr lang="en-US" dirty="0"/>
              <a:t>The </a:t>
            </a:r>
            <a:r>
              <a:rPr lang="en-US" b="1" dirty="0"/>
              <a:t>catch</a:t>
            </a:r>
            <a:r>
              <a:rPr lang="en-US" dirty="0"/>
              <a:t> statement allows you to define a block of code to be executed, if an error occurs in the try block.</a:t>
            </a:r>
          </a:p>
          <a:p>
            <a:r>
              <a:rPr lang="en-US" dirty="0"/>
              <a:t>The JavaScript statements </a:t>
            </a:r>
            <a:r>
              <a:rPr lang="en-US" b="1" dirty="0"/>
              <a:t>try</a:t>
            </a:r>
            <a:r>
              <a:rPr lang="en-US" dirty="0"/>
              <a:t> and </a:t>
            </a:r>
            <a:r>
              <a:rPr lang="en-US" b="1" dirty="0"/>
              <a:t>catch</a:t>
            </a:r>
            <a:r>
              <a:rPr lang="en-US" dirty="0"/>
              <a:t> come in </a:t>
            </a:r>
            <a:r>
              <a:rPr lang="en-US" dirty="0" smtClean="0"/>
              <a:t>pairs.</a:t>
            </a:r>
          </a:p>
          <a:p>
            <a:r>
              <a:rPr lang="en-US" dirty="0"/>
              <a:t>When an error occurs, JavaScript will normally stop, and generate an error message.</a:t>
            </a:r>
          </a:p>
          <a:p>
            <a:r>
              <a:rPr lang="en-US" dirty="0"/>
              <a:t>The technical term for this is: JavaScript will </a:t>
            </a:r>
            <a:r>
              <a:rPr lang="en-US" b="1" dirty="0"/>
              <a:t>throw</a:t>
            </a:r>
            <a:r>
              <a:rPr lang="en-US" dirty="0"/>
              <a:t> an error.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Throw and Try to Catch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892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JavaScript Errors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543800" cy="4525963"/>
          </a:xfrm>
        </p:spPr>
        <p:txBody>
          <a:bodyPr>
            <a:normAutofit/>
          </a:bodyPr>
          <a:lstStyle/>
          <a:p>
            <a:r>
              <a:rPr lang="en-US" b="1" dirty="0"/>
              <a:t>The throw Statement</a:t>
            </a:r>
          </a:p>
          <a:p>
            <a:r>
              <a:rPr lang="en-US" dirty="0"/>
              <a:t>The </a:t>
            </a:r>
            <a:r>
              <a:rPr lang="en-US" b="1" dirty="0"/>
              <a:t>throw</a:t>
            </a:r>
            <a:r>
              <a:rPr lang="en-US" dirty="0"/>
              <a:t> statement allows you to create a custom error.</a:t>
            </a:r>
          </a:p>
          <a:p>
            <a:r>
              <a:rPr lang="en-US" dirty="0"/>
              <a:t>The technical term for this is: </a:t>
            </a:r>
            <a:r>
              <a:rPr lang="en-US" b="1" dirty="0"/>
              <a:t>throw an exception</a:t>
            </a:r>
            <a:r>
              <a:rPr lang="en-US" dirty="0"/>
              <a:t>.</a:t>
            </a:r>
          </a:p>
          <a:p>
            <a:r>
              <a:rPr lang="en-US" dirty="0"/>
              <a:t>The exception can be a JavaScript String, a Number, a Boolean or an Object:</a:t>
            </a:r>
          </a:p>
          <a:p>
            <a:r>
              <a:rPr lang="en-US" dirty="0"/>
              <a:t>throw "Too big";    // throw a text</a:t>
            </a:r>
            <a:br>
              <a:rPr lang="en-US" dirty="0"/>
            </a:br>
            <a:r>
              <a:rPr lang="en-US" dirty="0"/>
              <a:t>throw 500;          // throw a </a:t>
            </a:r>
            <a:r>
              <a:rPr lang="en-US" dirty="0" smtClean="0"/>
              <a:t>number</a:t>
            </a:r>
          </a:p>
          <a:p>
            <a:r>
              <a:rPr lang="en-US" dirty="0"/>
              <a:t>If you use </a:t>
            </a:r>
            <a:r>
              <a:rPr lang="en-US" b="1" dirty="0"/>
              <a:t>throw</a:t>
            </a:r>
            <a:r>
              <a:rPr lang="en-US" dirty="0"/>
              <a:t> together with </a:t>
            </a:r>
            <a:r>
              <a:rPr lang="en-US" b="1" dirty="0"/>
              <a:t>try</a:t>
            </a:r>
            <a:r>
              <a:rPr lang="en-US" dirty="0"/>
              <a:t> and </a:t>
            </a:r>
            <a:r>
              <a:rPr lang="en-US" b="1" dirty="0"/>
              <a:t>catch</a:t>
            </a:r>
            <a:r>
              <a:rPr lang="en-US" dirty="0"/>
              <a:t>, you can control program flow and generate custom error messages.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Throw and Try to Catch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440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JavaScript Errors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543800" cy="4525963"/>
          </a:xfrm>
        </p:spPr>
        <p:txBody>
          <a:bodyPr>
            <a:normAutofit/>
          </a:bodyPr>
          <a:lstStyle/>
          <a:p>
            <a:r>
              <a:rPr lang="en-US" b="1" dirty="0"/>
              <a:t>Input Validation Example</a:t>
            </a:r>
          </a:p>
          <a:p>
            <a:r>
              <a:rPr lang="en-US" dirty="0"/>
              <a:t>This example examines input. If the value is wrong, an exception (err) is thrown.</a:t>
            </a:r>
          </a:p>
          <a:p>
            <a:r>
              <a:rPr lang="en-US" dirty="0"/>
              <a:t>The exception (err) is caught by the catch statement and a custom error message is displayed: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Throw and Try to Catch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881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JavaScript Errors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4953000"/>
          </a:xfrm>
        </p:spPr>
        <p:txBody>
          <a:bodyPr>
            <a:noAutofit/>
          </a:bodyPr>
          <a:lstStyle/>
          <a:p>
            <a:r>
              <a:rPr lang="en-US" sz="2000" dirty="0"/>
              <a:t>&lt;!DOCTYPE html&gt;</a:t>
            </a:r>
            <a:br>
              <a:rPr lang="en-US" sz="2000" dirty="0"/>
            </a:br>
            <a:r>
              <a:rPr lang="en-US" sz="2000" dirty="0"/>
              <a:t>&lt;html&gt;</a:t>
            </a:r>
            <a:br>
              <a:rPr lang="en-US" sz="2000" dirty="0"/>
            </a:br>
            <a:r>
              <a:rPr lang="en-US" sz="2000" dirty="0"/>
              <a:t>&lt;body</a:t>
            </a:r>
            <a:r>
              <a:rPr lang="en-US" sz="2000" dirty="0" smtClean="0"/>
              <a:t>&gt;</a:t>
            </a:r>
          </a:p>
          <a:p>
            <a:r>
              <a:rPr lang="en-US" sz="2000" dirty="0" smtClean="0"/>
              <a:t>&lt;</a:t>
            </a:r>
            <a:r>
              <a:rPr lang="en-US" sz="2000" dirty="0"/>
              <a:t>p&gt;Please input a number between 5 and 10:&lt;/p&gt;</a:t>
            </a:r>
            <a:br>
              <a:rPr lang="en-US" sz="2000" dirty="0"/>
            </a:br>
            <a:r>
              <a:rPr lang="en-US" sz="2000" dirty="0" smtClean="0"/>
              <a:t>&lt;</a:t>
            </a:r>
            <a:r>
              <a:rPr lang="en-US" sz="2000" dirty="0"/>
              <a:t>input id="demo" type="number" min="5" max="10" step="1"&gt;</a:t>
            </a:r>
            <a:br>
              <a:rPr lang="en-US" sz="2000" dirty="0"/>
            </a:br>
            <a:r>
              <a:rPr lang="en-US" sz="2000" dirty="0"/>
              <a:t>&lt;button type="button" </a:t>
            </a:r>
            <a:r>
              <a:rPr lang="en-US" sz="2000" dirty="0" err="1"/>
              <a:t>onclick</a:t>
            </a:r>
            <a:r>
              <a:rPr lang="en-US" sz="2000" dirty="0"/>
              <a:t>="</a:t>
            </a:r>
            <a:r>
              <a:rPr lang="en-US" sz="2000" dirty="0" err="1"/>
              <a:t>myFunction</a:t>
            </a:r>
            <a:r>
              <a:rPr lang="en-US" sz="2000" dirty="0"/>
              <a:t>()"&gt;Test Input&lt;/button&gt;</a:t>
            </a:r>
            <a:br>
              <a:rPr lang="en-US" sz="2000" dirty="0"/>
            </a:br>
            <a:r>
              <a:rPr lang="en-US" sz="2000" dirty="0"/>
              <a:t>&lt;p id="message"&gt;&lt;/p</a:t>
            </a:r>
            <a:r>
              <a:rPr lang="en-US" sz="2000" dirty="0" smtClean="0"/>
              <a:t>&gt;</a:t>
            </a:r>
          </a:p>
          <a:p>
            <a:r>
              <a:rPr lang="en-US" sz="2000" dirty="0" smtClean="0"/>
              <a:t>&lt;</a:t>
            </a:r>
            <a:r>
              <a:rPr lang="en-US" sz="2000" dirty="0"/>
              <a:t>script&gt;</a:t>
            </a:r>
            <a:br>
              <a:rPr lang="en-US" sz="2000" dirty="0"/>
            </a:br>
            <a:r>
              <a:rPr lang="en-US" sz="2000" dirty="0"/>
              <a:t>function </a:t>
            </a:r>
            <a:r>
              <a:rPr lang="en-US" sz="2000" dirty="0" err="1"/>
              <a:t>myFunction</a:t>
            </a:r>
            <a:r>
              <a:rPr lang="en-US" sz="2000" dirty="0"/>
              <a:t>() {</a:t>
            </a:r>
            <a:br>
              <a:rPr lang="en-US" sz="2000" dirty="0"/>
            </a:br>
            <a:r>
              <a:rPr lang="en-US" sz="2000" dirty="0"/>
              <a:t>    </a:t>
            </a:r>
            <a:r>
              <a:rPr lang="en-US" sz="2000" dirty="0" err="1"/>
              <a:t>var</a:t>
            </a:r>
            <a:r>
              <a:rPr lang="en-US" sz="2000" dirty="0"/>
              <a:t> message, x;</a:t>
            </a:r>
            <a:br>
              <a:rPr lang="en-US" sz="2000" dirty="0"/>
            </a:br>
            <a:r>
              <a:rPr lang="en-US" sz="2000" dirty="0"/>
              <a:t>    message = </a:t>
            </a:r>
            <a:r>
              <a:rPr lang="en-US" sz="2000" dirty="0" err="1"/>
              <a:t>document.getElementById</a:t>
            </a:r>
            <a:r>
              <a:rPr lang="en-US" sz="2000" dirty="0"/>
              <a:t>("message");</a:t>
            </a:r>
            <a:br>
              <a:rPr lang="en-US" sz="2000" dirty="0"/>
            </a:br>
            <a:r>
              <a:rPr lang="en-US" sz="2000" dirty="0"/>
              <a:t>    </a:t>
            </a:r>
            <a:r>
              <a:rPr lang="en-US" sz="2000" dirty="0" err="1"/>
              <a:t>message.innerHTML</a:t>
            </a:r>
            <a:r>
              <a:rPr lang="en-US" sz="2000" dirty="0"/>
              <a:t> = "";</a:t>
            </a:r>
            <a:br>
              <a:rPr lang="en-US" sz="2000" dirty="0"/>
            </a:br>
            <a:r>
              <a:rPr lang="en-US" sz="2000" dirty="0"/>
              <a:t>    x = </a:t>
            </a:r>
            <a:r>
              <a:rPr lang="en-US" sz="2000" dirty="0" err="1"/>
              <a:t>document.getElementById</a:t>
            </a:r>
            <a:r>
              <a:rPr lang="en-US" sz="2000" dirty="0"/>
              <a:t>("demo").value</a:t>
            </a:r>
            <a:r>
              <a:rPr lang="en-US" sz="2000" dirty="0" smtClean="0"/>
              <a:t>;</a:t>
            </a:r>
            <a:endParaRPr lang="en-US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Throw and Try to Catch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26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66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What is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JavaScript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0" y="1076980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JavaScript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 Design</a:t>
            </a:r>
            <a:endParaRPr lang="en-US" sz="2800" dirty="0">
              <a:solidFill>
                <a:srgbClr val="FFFFFF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Using</a:t>
            </a:r>
          </a:p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JavaScript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Syntax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JavaScript</a:t>
            </a:r>
          </a:p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Objects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410201" y="39725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Rockwell Condensed" pitchFamily="18" charset="0"/>
              </a:rPr>
              <a:t>The DOM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48200" y="38288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914400" y="5257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676401" y="53441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Rockwell Condensed" pitchFamily="18" charset="0"/>
              </a:rPr>
              <a:t>JavaScript</a:t>
            </a:r>
          </a:p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Events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4400" y="52004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724400" y="5257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486401" y="54203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Forms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24400" y="52766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– example 3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01000" cy="5638799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&lt;h1&gt;What Can JavaScript Do?&lt;/h1&gt;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&lt;p id="demo"&gt;JavaScript can change the style of an HTML element.&lt;/p&gt;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function </a:t>
            </a:r>
            <a:r>
              <a:rPr lang="en-US" sz="2400" dirty="0" err="1"/>
              <a:t>myFunction</a:t>
            </a:r>
            <a:r>
              <a:rPr lang="en-US" sz="2400" dirty="0"/>
              <a:t>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var</a:t>
            </a:r>
            <a:r>
              <a:rPr lang="en-US" sz="2400" dirty="0"/>
              <a:t> x = </a:t>
            </a:r>
            <a:r>
              <a:rPr lang="en-US" sz="2400" dirty="0" err="1"/>
              <a:t>document.getElementById</a:t>
            </a:r>
            <a:r>
              <a:rPr lang="en-US" sz="2400" dirty="0"/>
              <a:t>("demo");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x.style.fontSize</a:t>
            </a:r>
            <a:r>
              <a:rPr lang="en-US" sz="2400" dirty="0"/>
              <a:t> = "25px";     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x.style.color</a:t>
            </a:r>
            <a:r>
              <a:rPr lang="en-US" sz="2400" dirty="0"/>
              <a:t> = "red";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://www.w3schools.com/jsref/default.asp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904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JavaScript Errors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4953000"/>
          </a:xfrm>
        </p:spPr>
        <p:txBody>
          <a:bodyPr>
            <a:noAutofit/>
          </a:bodyPr>
          <a:lstStyle/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    try { </a:t>
            </a:r>
            <a:br>
              <a:rPr lang="en-US" sz="2000" dirty="0"/>
            </a:br>
            <a:r>
              <a:rPr lang="en-US" sz="2000" dirty="0"/>
              <a:t>        if(x == "") throw "empty";</a:t>
            </a:r>
            <a:br>
              <a:rPr lang="en-US" sz="2000" dirty="0"/>
            </a:br>
            <a:r>
              <a:rPr lang="en-US" sz="2000" dirty="0"/>
              <a:t>        if(</a:t>
            </a:r>
            <a:r>
              <a:rPr lang="en-US" sz="2000" dirty="0" err="1"/>
              <a:t>isNaN</a:t>
            </a:r>
            <a:r>
              <a:rPr lang="en-US" sz="2000" dirty="0"/>
              <a:t>(x)) throw "not a number";</a:t>
            </a:r>
            <a:br>
              <a:rPr lang="en-US" sz="2000" dirty="0"/>
            </a:br>
            <a:r>
              <a:rPr lang="en-US" sz="2000" dirty="0"/>
              <a:t>        x == Number(x);</a:t>
            </a:r>
            <a:br>
              <a:rPr lang="en-US" sz="2000" dirty="0"/>
            </a:br>
            <a:r>
              <a:rPr lang="en-US" sz="2000" dirty="0"/>
              <a:t>        if(x &lt; 5) throw "too low";</a:t>
            </a:r>
            <a:br>
              <a:rPr lang="en-US" sz="2000" dirty="0"/>
            </a:br>
            <a:r>
              <a:rPr lang="en-US" sz="2000" dirty="0"/>
              <a:t>        if(x &gt; 10) throw "too high";</a:t>
            </a:r>
            <a:br>
              <a:rPr lang="en-US" sz="2000" dirty="0"/>
            </a:br>
            <a:r>
              <a:rPr lang="en-US" sz="2000" dirty="0"/>
              <a:t>    }</a:t>
            </a:r>
            <a:br>
              <a:rPr lang="en-US" sz="2000" dirty="0"/>
            </a:br>
            <a:r>
              <a:rPr lang="en-US" sz="2000" dirty="0"/>
              <a:t>    catch(err) {</a:t>
            </a:r>
            <a:br>
              <a:rPr lang="en-US" sz="2000" dirty="0"/>
            </a:br>
            <a:r>
              <a:rPr lang="en-US" sz="2000" dirty="0"/>
              <a:t>        </a:t>
            </a:r>
            <a:r>
              <a:rPr lang="en-US" sz="2000" dirty="0" err="1"/>
              <a:t>message.innerHTML</a:t>
            </a:r>
            <a:r>
              <a:rPr lang="en-US" sz="2000" dirty="0"/>
              <a:t> = "Input is " + err;</a:t>
            </a:r>
            <a:br>
              <a:rPr lang="en-US" sz="2000" dirty="0"/>
            </a:br>
            <a:r>
              <a:rPr lang="en-US" sz="2000" dirty="0"/>
              <a:t>    }</a:t>
            </a:r>
            <a:br>
              <a:rPr lang="en-US" sz="2000" dirty="0"/>
            </a:br>
            <a:r>
              <a:rPr lang="en-US" sz="2000" dirty="0"/>
              <a:t>}</a:t>
            </a:r>
            <a:br>
              <a:rPr lang="en-US" sz="2000" dirty="0"/>
            </a:br>
            <a:r>
              <a:rPr lang="en-US" sz="2000" dirty="0"/>
              <a:t>&lt;/script&gt;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&lt;/body&gt;</a:t>
            </a:r>
            <a:br>
              <a:rPr lang="en-US" sz="2000" dirty="0"/>
            </a:br>
            <a:r>
              <a:rPr lang="en-US" sz="2000" dirty="0"/>
              <a:t>&lt;/html&gt;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Throw and Try to Catch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399" y="4495800"/>
            <a:ext cx="4613467" cy="17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47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JavaScript Errors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4953000"/>
          </a:xfrm>
        </p:spPr>
        <p:txBody>
          <a:bodyPr>
            <a:noAutofit/>
          </a:bodyPr>
          <a:lstStyle/>
          <a:p>
            <a:r>
              <a:rPr lang="en-US" sz="2000" b="1" dirty="0"/>
              <a:t>The finally Statement</a:t>
            </a:r>
          </a:p>
          <a:p>
            <a:r>
              <a:rPr lang="en-US" sz="2000" dirty="0"/>
              <a:t>The </a:t>
            </a:r>
            <a:r>
              <a:rPr lang="en-US" sz="2000" b="1" dirty="0"/>
              <a:t>finally</a:t>
            </a:r>
            <a:r>
              <a:rPr lang="en-US" sz="2000" dirty="0"/>
              <a:t> statement lets you execute code, after try and catch, regardless of the result</a:t>
            </a:r>
            <a:r>
              <a:rPr lang="en-US" sz="2000" dirty="0" smtClean="0"/>
              <a:t>:</a:t>
            </a:r>
          </a:p>
          <a:p>
            <a:pPr marL="860425"/>
            <a:r>
              <a:rPr lang="en-US" sz="2000" dirty="0"/>
              <a:t>try {</a:t>
            </a:r>
            <a:br>
              <a:rPr lang="en-US" sz="2000" dirty="0"/>
            </a:br>
            <a:r>
              <a:rPr lang="en-US" sz="2000" dirty="0"/>
              <a:t>    </a:t>
            </a:r>
            <a:r>
              <a:rPr lang="en-US" sz="2000" i="1" dirty="0"/>
              <a:t>Block of code to try</a:t>
            </a:r>
            <a:br>
              <a:rPr lang="en-US" sz="2000" i="1" dirty="0"/>
            </a:br>
            <a:r>
              <a:rPr lang="en-US" sz="2000" dirty="0"/>
              <a:t>}</a:t>
            </a:r>
            <a:br>
              <a:rPr lang="en-US" sz="2000" dirty="0"/>
            </a:br>
            <a:r>
              <a:rPr lang="en-US" sz="2000" dirty="0"/>
              <a:t>catch(err) {</a:t>
            </a:r>
            <a:br>
              <a:rPr lang="en-US" sz="2000" dirty="0"/>
            </a:br>
            <a:r>
              <a:rPr lang="en-US" sz="2000" dirty="0"/>
              <a:t>    </a:t>
            </a:r>
            <a:r>
              <a:rPr lang="en-US" sz="2000" i="1" dirty="0"/>
              <a:t>Block of code to handle errors</a:t>
            </a:r>
            <a:br>
              <a:rPr lang="en-US" sz="2000" i="1" dirty="0"/>
            </a:br>
            <a:r>
              <a:rPr lang="en-US" sz="2000" dirty="0"/>
              <a:t>} </a:t>
            </a:r>
            <a:br>
              <a:rPr lang="en-US" sz="2000" dirty="0"/>
            </a:br>
            <a:r>
              <a:rPr lang="en-US" sz="2000" dirty="0"/>
              <a:t>finally {</a:t>
            </a:r>
            <a:br>
              <a:rPr lang="en-US" sz="2000" dirty="0"/>
            </a:br>
            <a:r>
              <a:rPr lang="en-US" sz="2000" dirty="0"/>
              <a:t>    </a:t>
            </a:r>
            <a:r>
              <a:rPr lang="en-US" sz="2000" i="1" dirty="0"/>
              <a:t>Block of code to be executed regardless of the try / catch result</a:t>
            </a:r>
            <a:br>
              <a:rPr lang="en-US" sz="2000" i="1" dirty="0"/>
            </a:br>
            <a:r>
              <a:rPr lang="en-US" sz="2000" dirty="0"/>
              <a:t>}</a:t>
            </a:r>
            <a:endParaRPr lang="en-US" sz="20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Throw and Try to Catch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26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JavaScript Errors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791200"/>
          </a:xfrm>
        </p:spPr>
        <p:txBody>
          <a:bodyPr>
            <a:noAutofit/>
          </a:bodyPr>
          <a:lstStyle/>
          <a:p>
            <a:r>
              <a:rPr lang="en-US" sz="1800" dirty="0"/>
              <a:t>function </a:t>
            </a:r>
            <a:r>
              <a:rPr lang="en-US" sz="1800" dirty="0" err="1"/>
              <a:t>myFunction</a:t>
            </a:r>
            <a:r>
              <a:rPr lang="en-US" sz="1800" dirty="0"/>
              <a:t>() {</a:t>
            </a:r>
            <a:br>
              <a:rPr lang="en-US" sz="1800" dirty="0"/>
            </a:br>
            <a:r>
              <a:rPr lang="en-US" sz="1800" dirty="0"/>
              <a:t>    </a:t>
            </a:r>
            <a:r>
              <a:rPr lang="en-US" sz="1800" dirty="0" err="1"/>
              <a:t>var</a:t>
            </a:r>
            <a:r>
              <a:rPr lang="en-US" sz="1800" dirty="0"/>
              <a:t> message, x;</a:t>
            </a:r>
            <a:br>
              <a:rPr lang="en-US" sz="1800" dirty="0"/>
            </a:br>
            <a:r>
              <a:rPr lang="en-US" sz="1800" dirty="0"/>
              <a:t>    message = </a:t>
            </a:r>
            <a:r>
              <a:rPr lang="en-US" sz="1800" dirty="0" err="1"/>
              <a:t>document.getElementById</a:t>
            </a:r>
            <a:r>
              <a:rPr lang="en-US" sz="1800" dirty="0"/>
              <a:t>("message");</a:t>
            </a:r>
            <a:br>
              <a:rPr lang="en-US" sz="1800" dirty="0"/>
            </a:br>
            <a:r>
              <a:rPr lang="en-US" sz="1800" dirty="0"/>
              <a:t>    </a:t>
            </a:r>
            <a:r>
              <a:rPr lang="en-US" sz="1800" dirty="0" err="1"/>
              <a:t>message.innerHTML</a:t>
            </a:r>
            <a:r>
              <a:rPr lang="en-US" sz="1800" dirty="0"/>
              <a:t> = "";</a:t>
            </a:r>
            <a:br>
              <a:rPr lang="en-US" sz="1800" dirty="0"/>
            </a:br>
            <a:r>
              <a:rPr lang="en-US" sz="1800" dirty="0"/>
              <a:t>    x = </a:t>
            </a:r>
            <a:r>
              <a:rPr lang="en-US" sz="1800" dirty="0" err="1"/>
              <a:t>document.getElementById</a:t>
            </a:r>
            <a:r>
              <a:rPr lang="en-US" sz="1800" dirty="0"/>
              <a:t>("demo").value;</a:t>
            </a:r>
            <a:br>
              <a:rPr lang="en-US" sz="1800" dirty="0"/>
            </a:br>
            <a:r>
              <a:rPr lang="en-US" sz="1800" dirty="0"/>
              <a:t>    try { </a:t>
            </a:r>
            <a:br>
              <a:rPr lang="en-US" sz="1800" dirty="0"/>
            </a:br>
            <a:r>
              <a:rPr lang="en-US" sz="1800" dirty="0"/>
              <a:t>        x = Number(x);</a:t>
            </a:r>
            <a:br>
              <a:rPr lang="en-US" sz="1800" dirty="0"/>
            </a:br>
            <a:r>
              <a:rPr lang="en-US" sz="1800" dirty="0"/>
              <a:t>        if(x == "") throw "is empty";</a:t>
            </a:r>
            <a:br>
              <a:rPr lang="en-US" sz="1800" dirty="0"/>
            </a:br>
            <a:r>
              <a:rPr lang="en-US" sz="1800" dirty="0"/>
              <a:t>        if(</a:t>
            </a:r>
            <a:r>
              <a:rPr lang="en-US" sz="1800" dirty="0" err="1"/>
              <a:t>isNaN</a:t>
            </a:r>
            <a:r>
              <a:rPr lang="en-US" sz="1800" dirty="0"/>
              <a:t>(x)) throw "is not a number";</a:t>
            </a:r>
            <a:br>
              <a:rPr lang="en-US" sz="1800" dirty="0"/>
            </a:br>
            <a:r>
              <a:rPr lang="en-US" sz="1800" dirty="0"/>
              <a:t>        if(x &gt; 10) throw "is too high";</a:t>
            </a:r>
            <a:br>
              <a:rPr lang="en-US" sz="1800" dirty="0"/>
            </a:br>
            <a:r>
              <a:rPr lang="en-US" sz="1800" dirty="0"/>
              <a:t>        if(x &lt; 5) throw "is too low";</a:t>
            </a:r>
            <a:br>
              <a:rPr lang="en-US" sz="1800" dirty="0"/>
            </a:br>
            <a:r>
              <a:rPr lang="en-US" sz="1800" dirty="0"/>
              <a:t>    }</a:t>
            </a:r>
            <a:br>
              <a:rPr lang="en-US" sz="1800" dirty="0"/>
            </a:br>
            <a:r>
              <a:rPr lang="en-US" sz="1800" dirty="0"/>
              <a:t>    catch(err) {</a:t>
            </a:r>
            <a:br>
              <a:rPr lang="en-US" sz="1800" dirty="0"/>
            </a:br>
            <a:r>
              <a:rPr lang="en-US" sz="1800" dirty="0"/>
              <a:t>        </a:t>
            </a:r>
            <a:r>
              <a:rPr lang="en-US" sz="1800" dirty="0" err="1"/>
              <a:t>message.innerHTML</a:t>
            </a:r>
            <a:r>
              <a:rPr lang="en-US" sz="1800" dirty="0"/>
              <a:t> = "Error: " + err + ".";</a:t>
            </a:r>
            <a:br>
              <a:rPr lang="en-US" sz="1800" dirty="0"/>
            </a:br>
            <a:r>
              <a:rPr lang="en-US" sz="1800" dirty="0"/>
              <a:t>    }</a:t>
            </a:r>
            <a:br>
              <a:rPr lang="en-US" sz="1800" dirty="0"/>
            </a:br>
            <a:r>
              <a:rPr lang="en-US" sz="1800" dirty="0"/>
              <a:t>    finally {</a:t>
            </a:r>
            <a:br>
              <a:rPr lang="en-US" sz="1800" dirty="0"/>
            </a:br>
            <a:r>
              <a:rPr lang="en-US" sz="1800" dirty="0"/>
              <a:t>        </a:t>
            </a:r>
            <a:r>
              <a:rPr lang="en-US" sz="1800" dirty="0" err="1"/>
              <a:t>document.getElementById</a:t>
            </a:r>
            <a:r>
              <a:rPr lang="en-US" sz="1800" dirty="0"/>
              <a:t>("demo").value = "";</a:t>
            </a:r>
            <a:br>
              <a:rPr lang="en-US" sz="1800" dirty="0"/>
            </a:br>
            <a:r>
              <a:rPr lang="en-US" sz="1800" dirty="0"/>
              <a:t>    }</a:t>
            </a:r>
            <a:br>
              <a:rPr lang="en-US" sz="1800" dirty="0"/>
            </a:br>
            <a:r>
              <a:rPr lang="en-US" sz="1800" dirty="0"/>
              <a:t>}</a:t>
            </a:r>
            <a:endParaRPr lang="en-US" sz="1800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Throw and Try to Catch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743200"/>
            <a:ext cx="4075382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72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069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/>
          </a:bodyPr>
          <a:lstStyle/>
          <a:p>
            <a:r>
              <a:rPr lang="en-US" b="1" dirty="0"/>
              <a:t>JavaScript Window - The Browser Object </a:t>
            </a:r>
            <a:r>
              <a:rPr lang="en-US" b="1" dirty="0" smtClean="0"/>
              <a:t>Model</a:t>
            </a:r>
          </a:p>
          <a:p>
            <a:r>
              <a:rPr lang="en-US" dirty="0"/>
              <a:t>The Browser Object Model (BOM) allows JavaScript to "talk to" the browser</a:t>
            </a:r>
            <a:r>
              <a:rPr lang="en-US" dirty="0" smtClean="0"/>
              <a:t>.</a:t>
            </a:r>
          </a:p>
          <a:p>
            <a:r>
              <a:rPr lang="en-US" b="1" dirty="0"/>
              <a:t>The Browser Object Model (BOM)</a:t>
            </a:r>
          </a:p>
          <a:p>
            <a:r>
              <a:rPr lang="en-US" dirty="0"/>
              <a:t>There are no official standards for the </a:t>
            </a:r>
            <a:r>
              <a:rPr lang="en-US" b="1" dirty="0"/>
              <a:t>B</a:t>
            </a:r>
            <a:r>
              <a:rPr lang="en-US" dirty="0"/>
              <a:t>rowser </a:t>
            </a:r>
            <a:r>
              <a:rPr lang="en-US" b="1" dirty="0"/>
              <a:t>O</a:t>
            </a:r>
            <a:r>
              <a:rPr lang="en-US" dirty="0"/>
              <a:t>bject </a:t>
            </a:r>
            <a:r>
              <a:rPr lang="en-US" b="1" dirty="0"/>
              <a:t>M</a:t>
            </a:r>
            <a:r>
              <a:rPr lang="en-US" dirty="0"/>
              <a:t>odel (BOM).</a:t>
            </a:r>
          </a:p>
          <a:p>
            <a:r>
              <a:rPr lang="en-US" dirty="0"/>
              <a:t>Since modern browsers have implemented (almost) the same methods and properties for JavaScript interactivity, it is often referred to, as methods and properties of the BOM.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658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7"/>
            <a:ext cx="7543800" cy="4525963"/>
          </a:xfrm>
        </p:spPr>
        <p:txBody>
          <a:bodyPr>
            <a:normAutofit/>
          </a:bodyPr>
          <a:lstStyle/>
          <a:p>
            <a:pPr marL="577850" indent="-577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The </a:t>
            </a:r>
            <a:r>
              <a:rPr lang="en-US" b="1" dirty="0"/>
              <a:t>window</a:t>
            </a:r>
            <a:r>
              <a:rPr lang="en-US" dirty="0"/>
              <a:t> object is supported by all browsers. </a:t>
            </a:r>
            <a:endParaRPr lang="en-US" dirty="0" smtClean="0"/>
          </a:p>
          <a:p>
            <a:pPr marL="577850" indent="-577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It </a:t>
            </a:r>
            <a:r>
              <a:rPr lang="en-US" dirty="0"/>
              <a:t>represents the browser's window.</a:t>
            </a:r>
          </a:p>
          <a:p>
            <a:pPr marL="577850" indent="-577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All global JavaScript objects, functions, and variables automatically become members of the window object.</a:t>
            </a:r>
          </a:p>
          <a:p>
            <a:pPr marL="577850" indent="-577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Global variables are properties of the window object</a:t>
            </a:r>
            <a:r>
              <a:rPr lang="en-US" dirty="0" smtClean="0"/>
              <a:t>. </a:t>
            </a:r>
          </a:p>
          <a:p>
            <a:pPr marL="577850" indent="-577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Global </a:t>
            </a:r>
            <a:r>
              <a:rPr lang="en-US" dirty="0"/>
              <a:t>functions are methods of the window object.</a:t>
            </a:r>
          </a:p>
          <a:p>
            <a:pPr marL="577850" indent="-577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Even the document object (of the HTML DOM) is a property of the window object: </a:t>
            </a:r>
          </a:p>
          <a:p>
            <a:pPr marL="577850" indent="-577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	</a:t>
            </a:r>
            <a:r>
              <a:rPr lang="en-US" b="1" dirty="0" err="1" smtClean="0"/>
              <a:t>window.</a:t>
            </a:r>
            <a:r>
              <a:rPr lang="en-US" dirty="0" err="1" smtClean="0"/>
              <a:t>document.getElementById</a:t>
            </a:r>
            <a:r>
              <a:rPr lang="en-US" dirty="0"/>
              <a:t>("header"); </a:t>
            </a:r>
          </a:p>
          <a:p>
            <a:pPr marL="577850" indent="-577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is the same as:</a:t>
            </a:r>
          </a:p>
          <a:p>
            <a:pPr marL="577850" indent="-577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	</a:t>
            </a:r>
            <a:r>
              <a:rPr lang="en-US" dirty="0" err="1" smtClean="0"/>
              <a:t>document.getElementById</a:t>
            </a:r>
            <a:r>
              <a:rPr lang="en-US" dirty="0"/>
              <a:t>("header");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321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7"/>
            <a:ext cx="7543800" cy="4525963"/>
          </a:xfrm>
        </p:spPr>
        <p:txBody>
          <a:bodyPr>
            <a:normAutofit/>
          </a:bodyPr>
          <a:lstStyle/>
          <a:p>
            <a:r>
              <a:rPr lang="en-US" b="1" dirty="0"/>
              <a:t>Window Size</a:t>
            </a:r>
          </a:p>
          <a:p>
            <a:r>
              <a:rPr lang="en-US" dirty="0"/>
              <a:t>Three different properties can be used to determine the size of the browser window (the browser viewport, NOT including toolbars and scrollbars).</a:t>
            </a:r>
          </a:p>
          <a:p>
            <a:r>
              <a:rPr lang="en-US" dirty="0"/>
              <a:t>For Internet Explorer, Chrome, Firefox, Opera, and Safari:</a:t>
            </a:r>
          </a:p>
          <a:p>
            <a:r>
              <a:rPr lang="en-US" dirty="0" err="1"/>
              <a:t>window.innerHeight</a:t>
            </a:r>
            <a:r>
              <a:rPr lang="en-US" dirty="0"/>
              <a:t> - the inner height of the browser window</a:t>
            </a:r>
          </a:p>
          <a:p>
            <a:r>
              <a:rPr lang="en-US" dirty="0" err="1"/>
              <a:t>window.innerWidth</a:t>
            </a:r>
            <a:r>
              <a:rPr lang="en-US" dirty="0"/>
              <a:t> - the inner width of the browser window</a:t>
            </a:r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024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7"/>
            <a:ext cx="7543800" cy="4525963"/>
          </a:xfrm>
        </p:spPr>
        <p:txBody>
          <a:bodyPr>
            <a:normAutofit/>
          </a:bodyPr>
          <a:lstStyle/>
          <a:p>
            <a:r>
              <a:rPr lang="en-US" b="1" dirty="0"/>
              <a:t>Window Size</a:t>
            </a:r>
          </a:p>
          <a:p>
            <a:r>
              <a:rPr lang="en-US" dirty="0" smtClean="0"/>
              <a:t>For </a:t>
            </a:r>
            <a:r>
              <a:rPr lang="en-US" dirty="0"/>
              <a:t>Internet Explorer 8, 7, 6, 5:</a:t>
            </a:r>
          </a:p>
          <a:p>
            <a:r>
              <a:rPr lang="en-US" dirty="0" err="1"/>
              <a:t>document.documentElement.clientHeight</a:t>
            </a:r>
            <a:endParaRPr lang="en-US" dirty="0"/>
          </a:p>
          <a:p>
            <a:r>
              <a:rPr lang="en-US" dirty="0" err="1"/>
              <a:t>document.documentElement.clientWidth</a:t>
            </a:r>
            <a:endParaRPr lang="en-US" dirty="0"/>
          </a:p>
          <a:p>
            <a:r>
              <a:rPr lang="en-US" dirty="0"/>
              <a:t>or</a:t>
            </a:r>
          </a:p>
          <a:p>
            <a:r>
              <a:rPr lang="en-US" dirty="0" err="1"/>
              <a:t>document.body.clientHeight</a:t>
            </a:r>
            <a:endParaRPr lang="en-US" dirty="0"/>
          </a:p>
          <a:p>
            <a:r>
              <a:rPr lang="en-US" dirty="0" err="1"/>
              <a:t>document.body.clientWidth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37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295401"/>
            <a:ext cx="8305800" cy="53340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practical JavaScript solution (covering all browsers): </a:t>
            </a:r>
          </a:p>
          <a:p>
            <a:r>
              <a:rPr lang="en-US" dirty="0" err="1"/>
              <a:t>var</a:t>
            </a:r>
            <a:r>
              <a:rPr lang="en-US" dirty="0"/>
              <a:t> w = </a:t>
            </a:r>
            <a:r>
              <a:rPr lang="en-US" dirty="0" err="1"/>
              <a:t>window.innerWidth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|| </a:t>
            </a:r>
            <a:r>
              <a:rPr lang="en-US" dirty="0" err="1"/>
              <a:t>document.documentElement.clientWidth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|| </a:t>
            </a:r>
            <a:r>
              <a:rPr lang="en-US" dirty="0" err="1"/>
              <a:t>document.body.clientWidth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h = </a:t>
            </a:r>
            <a:r>
              <a:rPr lang="en-US" dirty="0" err="1"/>
              <a:t>window.innerHeight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|| </a:t>
            </a:r>
            <a:r>
              <a:rPr lang="en-US" dirty="0" err="1"/>
              <a:t>document.documentElement.clientHeight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|| </a:t>
            </a:r>
            <a:r>
              <a:rPr lang="en-US" dirty="0" err="1"/>
              <a:t>document.body.clientHeight</a:t>
            </a:r>
            <a:r>
              <a:rPr lang="en-US" dirty="0"/>
              <a:t>;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p id="demo"&gt;&lt;/p&gt;</a:t>
            </a:r>
            <a:endParaRPr lang="en-US" dirty="0" smtClean="0"/>
          </a:p>
          <a:p>
            <a:r>
              <a:rPr lang="en-US" dirty="0" err="1"/>
              <a:t>var</a:t>
            </a:r>
            <a:r>
              <a:rPr lang="en-US" dirty="0"/>
              <a:t> x = </a:t>
            </a:r>
            <a:r>
              <a:rPr lang="en-US" dirty="0" err="1"/>
              <a:t>document.getElementById</a:t>
            </a:r>
            <a:r>
              <a:rPr lang="en-US" dirty="0"/>
              <a:t>("demo");</a:t>
            </a:r>
          </a:p>
          <a:p>
            <a:r>
              <a:rPr lang="en-US" dirty="0" err="1"/>
              <a:t>x.innerHTML</a:t>
            </a:r>
            <a:r>
              <a:rPr lang="en-US" dirty="0"/>
              <a:t> = "Browser inner window width: " + w + ", height: " + h + ".";</a:t>
            </a:r>
            <a:endParaRPr lang="en-US" dirty="0" smtClean="0"/>
          </a:p>
          <a:p>
            <a:r>
              <a:rPr lang="en-US" dirty="0" smtClean="0"/>
              <a:t>// results: </a:t>
            </a:r>
            <a:r>
              <a:rPr lang="en-US" dirty="0"/>
              <a:t>Browser inner window width: 524, height: 309</a:t>
            </a:r>
            <a:r>
              <a:rPr lang="en-US" dirty="0" smtClean="0"/>
              <a:t>.</a:t>
            </a:r>
          </a:p>
          <a:p>
            <a:r>
              <a:rPr lang="en-US" dirty="0"/>
              <a:t>The example displays the browser window's height and width: (NOT including toolbars/scrollbars)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749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6237"/>
            <a:ext cx="7848600" cy="4525963"/>
          </a:xfrm>
        </p:spPr>
        <p:txBody>
          <a:bodyPr>
            <a:normAutofit/>
          </a:bodyPr>
          <a:lstStyle/>
          <a:p>
            <a:r>
              <a:rPr lang="en-US" b="1" dirty="0"/>
              <a:t>Other Window Methods</a:t>
            </a:r>
          </a:p>
          <a:p>
            <a:r>
              <a:rPr lang="en-US" dirty="0"/>
              <a:t>Some other methods:</a:t>
            </a:r>
          </a:p>
          <a:p>
            <a:r>
              <a:rPr lang="en-US" dirty="0" err="1"/>
              <a:t>window.open</a:t>
            </a:r>
            <a:r>
              <a:rPr lang="en-US" dirty="0"/>
              <a:t>() - open a new window</a:t>
            </a:r>
          </a:p>
          <a:p>
            <a:r>
              <a:rPr lang="en-US" dirty="0" err="1"/>
              <a:t>window.close</a:t>
            </a:r>
            <a:r>
              <a:rPr lang="en-US" dirty="0"/>
              <a:t>() - close the current window</a:t>
            </a:r>
          </a:p>
          <a:p>
            <a:r>
              <a:rPr lang="en-US" dirty="0" err="1"/>
              <a:t>window.moveTo</a:t>
            </a:r>
            <a:r>
              <a:rPr lang="en-US" dirty="0"/>
              <a:t>() -move the current window</a:t>
            </a:r>
          </a:p>
          <a:p>
            <a:r>
              <a:rPr lang="en-US" dirty="0" err="1"/>
              <a:t>window.resizeTo</a:t>
            </a:r>
            <a:r>
              <a:rPr lang="en-US" dirty="0"/>
              <a:t>() -resize the current window</a:t>
            </a:r>
            <a:endParaRPr lang="en-US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59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– 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01000" cy="5638799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&lt;h1&gt;What Can JavaScript Do?&lt;/h1&gt;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&lt;p id="demo"&gt;JavaScript can change the style of an HTML element.&lt;/p&gt;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function </a:t>
            </a:r>
            <a:r>
              <a:rPr lang="en-US" sz="2400" dirty="0" err="1"/>
              <a:t>myFunction</a:t>
            </a:r>
            <a:r>
              <a:rPr lang="en-US" sz="2400" dirty="0"/>
              <a:t>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var</a:t>
            </a:r>
            <a:r>
              <a:rPr lang="en-US" sz="2400" dirty="0"/>
              <a:t> x = </a:t>
            </a:r>
            <a:r>
              <a:rPr lang="en-US" sz="2400" dirty="0" err="1"/>
              <a:t>document.getElementById</a:t>
            </a:r>
            <a:r>
              <a:rPr lang="en-US" sz="2400" dirty="0"/>
              <a:t>("demo");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x.style.fontSize</a:t>
            </a:r>
            <a:r>
              <a:rPr lang="en-US" sz="2400" dirty="0"/>
              <a:t> = "25px";     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x.style.color</a:t>
            </a:r>
            <a:r>
              <a:rPr lang="en-US" sz="2400" dirty="0"/>
              <a:t> = "red";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://www.w3schools.com/jsref/default.asp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295400"/>
            <a:ext cx="3494712" cy="126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9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/>
          </a:bodyPr>
          <a:lstStyle/>
          <a:p>
            <a:r>
              <a:rPr lang="en-US" dirty="0"/>
              <a:t>The window object in JavaScript corresponds to the browser itself. </a:t>
            </a:r>
            <a:endParaRPr lang="en-US" dirty="0" smtClean="0"/>
          </a:p>
          <a:p>
            <a:r>
              <a:rPr lang="en-US" dirty="0" smtClean="0"/>
              <a:t>Through </a:t>
            </a:r>
            <a:r>
              <a:rPr lang="en-US" dirty="0"/>
              <a:t>it</a:t>
            </a:r>
            <a:r>
              <a:rPr lang="en-US" dirty="0" smtClean="0"/>
              <a:t>, you </a:t>
            </a:r>
            <a:r>
              <a:rPr lang="en-US" dirty="0"/>
              <a:t>can access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current page’s URL,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browser’s history, and </a:t>
            </a:r>
            <a:endParaRPr lang="en-US" dirty="0" smtClean="0"/>
          </a:p>
          <a:p>
            <a:r>
              <a:rPr lang="en-US" dirty="0" smtClean="0"/>
              <a:t>what’s being displayed </a:t>
            </a:r>
            <a:r>
              <a:rPr lang="en-US" dirty="0"/>
              <a:t>in the status bar, as well as </a:t>
            </a:r>
            <a:endParaRPr lang="en-US" dirty="0" smtClean="0"/>
          </a:p>
          <a:p>
            <a:r>
              <a:rPr lang="en-US" dirty="0" smtClean="0"/>
              <a:t>opening </a:t>
            </a:r>
            <a:r>
              <a:rPr lang="en-US" dirty="0"/>
              <a:t>new browser windows.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fact</a:t>
            </a:r>
            <a:r>
              <a:rPr lang="en-US" dirty="0" smtClean="0"/>
              <a:t>, the </a:t>
            </a:r>
            <a:r>
              <a:rPr lang="en-US" dirty="0"/>
              <a:t>alert() function mentioned earlier is actually a method of the </a:t>
            </a:r>
            <a:r>
              <a:rPr lang="en-US" dirty="0" smtClean="0"/>
              <a:t>window object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8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Part-2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87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Document Object Model (DOM)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6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092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69894"/>
            <a:ext cx="8686800" cy="4803869"/>
          </a:xfrm>
        </p:spPr>
        <p:txBody>
          <a:bodyPr>
            <a:normAutofit/>
          </a:bodyPr>
          <a:lstStyle/>
          <a:p>
            <a:r>
              <a:rPr lang="en-US" b="1" dirty="0"/>
              <a:t>The HTML DOM (Document Object Model)</a:t>
            </a:r>
          </a:p>
          <a:p>
            <a:r>
              <a:rPr lang="en-US" dirty="0"/>
              <a:t>When a web page is loaded, the browser creates a </a:t>
            </a:r>
            <a:r>
              <a:rPr lang="en-US" b="1" dirty="0"/>
              <a:t>D</a:t>
            </a:r>
            <a:r>
              <a:rPr lang="en-US" dirty="0"/>
              <a:t>ocument </a:t>
            </a:r>
            <a:r>
              <a:rPr lang="en-US" b="1" dirty="0"/>
              <a:t>O</a:t>
            </a:r>
            <a:r>
              <a:rPr lang="en-US" dirty="0"/>
              <a:t>bject </a:t>
            </a:r>
            <a:r>
              <a:rPr lang="en-US" b="1" dirty="0"/>
              <a:t>M</a:t>
            </a:r>
            <a:r>
              <a:rPr lang="en-US" dirty="0"/>
              <a:t>odel of the page. </a:t>
            </a:r>
            <a:r>
              <a:rPr lang="en-US" dirty="0" smtClean="0"/>
              <a:t>The </a:t>
            </a:r>
            <a:r>
              <a:rPr lang="en-US" b="1" dirty="0"/>
              <a:t>HTML DOM</a:t>
            </a:r>
            <a:r>
              <a:rPr lang="en-US" dirty="0"/>
              <a:t> model is constructed as a tree of </a:t>
            </a:r>
            <a:r>
              <a:rPr lang="en-US" b="1" dirty="0"/>
              <a:t>Objects</a:t>
            </a:r>
            <a:r>
              <a:rPr lang="en-US" dirty="0"/>
              <a:t>:</a:t>
            </a:r>
            <a:endParaRPr lang="en-US" dirty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pic>
        <p:nvPicPr>
          <p:cNvPr id="1026" name="Picture 2" descr="DOM HTML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538" y="2572871"/>
            <a:ext cx="7796462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03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46237"/>
            <a:ext cx="8001000" cy="4830763"/>
          </a:xfrm>
        </p:spPr>
        <p:txBody>
          <a:bodyPr>
            <a:normAutofit/>
          </a:bodyPr>
          <a:lstStyle/>
          <a:p>
            <a:r>
              <a:rPr lang="en-US" dirty="0"/>
              <a:t>With the object model, JavaScript gets all the power it needs to create dynamic HTML: </a:t>
            </a:r>
          </a:p>
          <a:p>
            <a:r>
              <a:rPr lang="en-US" dirty="0"/>
              <a:t>JavaScript can react to all existing HTML events in the page</a:t>
            </a:r>
          </a:p>
          <a:p>
            <a:r>
              <a:rPr lang="en-US" dirty="0"/>
              <a:t>JavaScript can create new HTML events in the page</a:t>
            </a:r>
          </a:p>
          <a:p>
            <a:r>
              <a:rPr lang="en-US" dirty="0"/>
              <a:t>JavaScript can add new HTML elements and </a:t>
            </a:r>
            <a:r>
              <a:rPr lang="en-US" dirty="0" smtClean="0"/>
              <a:t>attributes</a:t>
            </a:r>
          </a:p>
          <a:p>
            <a:r>
              <a:rPr lang="en-US" dirty="0" smtClean="0"/>
              <a:t>JavaScript </a:t>
            </a:r>
            <a:r>
              <a:rPr lang="en-US" dirty="0"/>
              <a:t>can change all the HTML elements in the page</a:t>
            </a:r>
          </a:p>
          <a:p>
            <a:r>
              <a:rPr lang="en-US" dirty="0"/>
              <a:t>JavaScript can change all the HTML attributes in the page</a:t>
            </a:r>
          </a:p>
          <a:p>
            <a:r>
              <a:rPr lang="en-US" dirty="0"/>
              <a:t>JavaScript can change all the CSS styles in the page</a:t>
            </a:r>
          </a:p>
          <a:p>
            <a:r>
              <a:rPr lang="en-US" dirty="0"/>
              <a:t>JavaScript can remove existing HTML elements and </a:t>
            </a:r>
            <a:r>
              <a:rPr lang="en-US" dirty="0" smtClean="0"/>
              <a:t>attributes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938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46237"/>
            <a:ext cx="8001000" cy="4830763"/>
          </a:xfrm>
        </p:spPr>
        <p:txBody>
          <a:bodyPr>
            <a:normAutofit/>
          </a:bodyPr>
          <a:lstStyle/>
          <a:p>
            <a:r>
              <a:rPr lang="en-US" dirty="0"/>
              <a:t>With the object model, JavaScript gets all the power it needs to create dynamic </a:t>
            </a:r>
            <a:r>
              <a:rPr lang="en-US" dirty="0" smtClean="0"/>
              <a:t>HTML.</a:t>
            </a:r>
          </a:p>
          <a:p>
            <a:r>
              <a:rPr lang="en-US" dirty="0"/>
              <a:t>T</a:t>
            </a:r>
            <a:r>
              <a:rPr lang="en-US" dirty="0" smtClean="0"/>
              <a:t>o know, using </a:t>
            </a:r>
            <a:r>
              <a:rPr lang="en-US" dirty="0" err="1" smtClean="0"/>
              <a:t>Javascript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  How </a:t>
            </a:r>
            <a:r>
              <a:rPr lang="en-US" dirty="0"/>
              <a:t>to change the content of HTML </a:t>
            </a:r>
            <a:r>
              <a:rPr lang="en-US" dirty="0" smtClean="0"/>
              <a:t>elements (for example):</a:t>
            </a:r>
            <a:endParaRPr lang="en-US" dirty="0"/>
          </a:p>
          <a:p>
            <a:pPr marL="914400"/>
            <a:r>
              <a:rPr lang="en-US" dirty="0"/>
              <a:t>How to change the style (CSS) of HTML elements</a:t>
            </a:r>
          </a:p>
          <a:p>
            <a:pPr marL="914400"/>
            <a:r>
              <a:rPr lang="en-US" dirty="0"/>
              <a:t>How to react to HTML DOM events</a:t>
            </a:r>
          </a:p>
          <a:p>
            <a:pPr marL="914400"/>
            <a:r>
              <a:rPr lang="en-US" dirty="0"/>
              <a:t>How to add and delete HTML elements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50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46237"/>
            <a:ext cx="8001000" cy="4830763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What is the DOM?</a:t>
            </a:r>
          </a:p>
          <a:p>
            <a:r>
              <a:rPr lang="en-US" dirty="0"/>
              <a:t>The DOM is a W3C (World Wide Web Consortium) standard.</a:t>
            </a:r>
          </a:p>
          <a:p>
            <a:r>
              <a:rPr lang="en-US" dirty="0"/>
              <a:t>The DOM defines a standard for accessing documents:</a:t>
            </a:r>
          </a:p>
          <a:p>
            <a:r>
              <a:rPr lang="en-US" i="1" dirty="0"/>
              <a:t>"The W3C Document Object Model (DOM) is a platform and language-neutral interface that allows programs and scripts to dynamically access and update the content, structure, and style of a document."</a:t>
            </a:r>
            <a:endParaRPr lang="en-US" dirty="0"/>
          </a:p>
          <a:p>
            <a:r>
              <a:rPr lang="en-US" dirty="0"/>
              <a:t>The W3C DOM standard is separated into 3 different parts:</a:t>
            </a:r>
          </a:p>
          <a:p>
            <a:pPr marL="860425"/>
            <a:r>
              <a:rPr lang="en-US" dirty="0"/>
              <a:t>Core DOM - standard model for all document types</a:t>
            </a:r>
          </a:p>
          <a:p>
            <a:pPr marL="860425"/>
            <a:r>
              <a:rPr lang="en-US" dirty="0"/>
              <a:t>XML DOM - standard model for XML documents</a:t>
            </a:r>
          </a:p>
          <a:p>
            <a:pPr marL="860425"/>
            <a:r>
              <a:rPr lang="en-US" dirty="0"/>
              <a:t>HTML DOM - standard model for HTML documents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849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46237"/>
            <a:ext cx="7467600" cy="4830763"/>
          </a:xfrm>
        </p:spPr>
        <p:txBody>
          <a:bodyPr>
            <a:normAutofit/>
          </a:bodyPr>
          <a:lstStyle/>
          <a:p>
            <a:r>
              <a:rPr lang="en-US" b="1" dirty="0" smtClean="0"/>
              <a:t>The </a:t>
            </a:r>
            <a:r>
              <a:rPr lang="en-US" b="1" dirty="0"/>
              <a:t>DOM Programming Interface</a:t>
            </a:r>
          </a:p>
          <a:p>
            <a:r>
              <a:rPr lang="en-US" dirty="0"/>
              <a:t>The HTML DOM can be accessed with JavaScript (and with other programming languages). </a:t>
            </a:r>
          </a:p>
          <a:p>
            <a:r>
              <a:rPr lang="en-US" dirty="0"/>
              <a:t>In the DOM, all HTML elements are defined as </a:t>
            </a:r>
            <a:r>
              <a:rPr lang="en-US" b="1" dirty="0"/>
              <a:t>objects</a:t>
            </a:r>
            <a:r>
              <a:rPr lang="en-US" dirty="0"/>
              <a:t>.</a:t>
            </a:r>
          </a:p>
          <a:p>
            <a:r>
              <a:rPr lang="en-US" dirty="0"/>
              <a:t>The programming interface is the properties and methods of each object.</a:t>
            </a:r>
          </a:p>
          <a:p>
            <a:r>
              <a:rPr lang="en-US" dirty="0"/>
              <a:t>A </a:t>
            </a:r>
            <a:r>
              <a:rPr lang="en-US" b="1" dirty="0"/>
              <a:t>property</a:t>
            </a:r>
            <a:r>
              <a:rPr lang="en-US" dirty="0"/>
              <a:t> is a value that you can get or set (like changing the content of an HTML element).</a:t>
            </a:r>
          </a:p>
          <a:p>
            <a:r>
              <a:rPr lang="en-US" dirty="0"/>
              <a:t>A </a:t>
            </a:r>
            <a:r>
              <a:rPr lang="en-US" b="1" dirty="0"/>
              <a:t>method</a:t>
            </a:r>
            <a:r>
              <a:rPr lang="en-US" dirty="0"/>
              <a:t> is an action you can do (like add or deleting an HTML element).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672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1"/>
            <a:ext cx="7772400" cy="5105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following example changes the content (the </a:t>
            </a:r>
            <a:r>
              <a:rPr lang="en-US" dirty="0" err="1"/>
              <a:t>innerHTML</a:t>
            </a:r>
            <a:r>
              <a:rPr lang="en-US" dirty="0"/>
              <a:t>) of the &lt;p&gt; element with id="demo</a:t>
            </a:r>
            <a:r>
              <a:rPr lang="en-US" dirty="0" smtClean="0"/>
              <a:t>":</a:t>
            </a:r>
          </a:p>
          <a:p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&lt;p id=</a:t>
            </a:r>
            <a:r>
              <a:rPr lang="en-US" b="1" dirty="0"/>
              <a:t>"demo"</a:t>
            </a:r>
            <a:r>
              <a:rPr lang="en-US" dirty="0"/>
              <a:t>&gt;&lt;/p&gt;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&lt;script&gt;</a:t>
            </a:r>
            <a:br>
              <a:rPr lang="en-US" dirty="0"/>
            </a:br>
            <a:r>
              <a:rPr lang="en-US" dirty="0" err="1"/>
              <a:t>document.</a:t>
            </a:r>
            <a:r>
              <a:rPr lang="en-US" b="1" dirty="0" err="1"/>
              <a:t>getElementById</a:t>
            </a:r>
            <a:r>
              <a:rPr lang="en-US" b="1" dirty="0"/>
              <a:t>("demo")</a:t>
            </a:r>
            <a:r>
              <a:rPr lang="en-US" dirty="0"/>
              <a:t>.</a:t>
            </a:r>
            <a:r>
              <a:rPr lang="en-US" dirty="0" err="1"/>
              <a:t>innerHTML</a:t>
            </a:r>
            <a:r>
              <a:rPr lang="en-US" dirty="0"/>
              <a:t> = "Hello World!";</a:t>
            </a:r>
            <a:br>
              <a:rPr lang="en-US" dirty="0"/>
            </a:br>
            <a:r>
              <a:rPr lang="en-US" dirty="0"/>
              <a:t>&lt;/script&gt;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&lt;/body&gt;</a:t>
            </a:r>
            <a:br>
              <a:rPr lang="en-US" dirty="0"/>
            </a:br>
            <a:r>
              <a:rPr lang="en-US" dirty="0"/>
              <a:t>&lt;/html</a:t>
            </a:r>
            <a:r>
              <a:rPr lang="en-US" dirty="0" smtClean="0"/>
              <a:t>&gt;</a:t>
            </a:r>
          </a:p>
          <a:p>
            <a:r>
              <a:rPr lang="en-US" dirty="0" smtClean="0"/>
              <a:t>// </a:t>
            </a:r>
            <a:r>
              <a:rPr lang="en-US" dirty="0"/>
              <a:t>In the example above, </a:t>
            </a:r>
            <a:r>
              <a:rPr lang="en-US" dirty="0" err="1"/>
              <a:t>getElementById</a:t>
            </a:r>
            <a:r>
              <a:rPr lang="en-US" dirty="0"/>
              <a:t> is a </a:t>
            </a:r>
            <a:r>
              <a:rPr lang="en-US" b="1" dirty="0"/>
              <a:t>method</a:t>
            </a:r>
            <a:r>
              <a:rPr lang="en-US" dirty="0"/>
              <a:t>, </a:t>
            </a:r>
            <a:r>
              <a:rPr lang="en-US" dirty="0" smtClean="0"/>
              <a:t>while </a:t>
            </a:r>
            <a:r>
              <a:rPr lang="en-US" dirty="0" err="1"/>
              <a:t>innerHTML</a:t>
            </a:r>
            <a:r>
              <a:rPr lang="en-US" dirty="0"/>
              <a:t> is a </a:t>
            </a:r>
            <a:r>
              <a:rPr lang="en-US" b="1" dirty="0"/>
              <a:t>property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98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1"/>
            <a:ext cx="7772400" cy="5105400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getElementById</a:t>
            </a:r>
            <a:r>
              <a:rPr lang="en-US" b="1" dirty="0"/>
              <a:t> Method</a:t>
            </a:r>
          </a:p>
          <a:p>
            <a:r>
              <a:rPr lang="en-US" dirty="0"/>
              <a:t>The most common way to access an HTML element is to use the id of the element.</a:t>
            </a:r>
          </a:p>
          <a:p>
            <a:r>
              <a:rPr lang="en-US" dirty="0"/>
              <a:t>In the example above the </a:t>
            </a:r>
            <a:r>
              <a:rPr lang="en-US" b="1" dirty="0" err="1"/>
              <a:t>getElementById</a:t>
            </a:r>
            <a:r>
              <a:rPr lang="en-US" dirty="0"/>
              <a:t> method used id="demo" to find the element.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62000" y="4267201"/>
            <a:ext cx="792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&lt;p id=</a:t>
            </a:r>
            <a:r>
              <a:rPr lang="en-US" b="1" dirty="0" smtClean="0"/>
              <a:t>"demo"</a:t>
            </a:r>
            <a:r>
              <a:rPr lang="en-US" dirty="0" smtClean="0"/>
              <a:t>&gt;&lt;/p&gt;</a:t>
            </a:r>
            <a:br>
              <a:rPr lang="en-US" dirty="0" smtClean="0"/>
            </a:br>
            <a:r>
              <a:rPr lang="en-US" dirty="0" smtClean="0"/>
              <a:t>&lt;script&gt;</a:t>
            </a:r>
            <a:br>
              <a:rPr lang="en-US" dirty="0" smtClean="0"/>
            </a:br>
            <a:r>
              <a:rPr lang="en-US" dirty="0" err="1" smtClean="0"/>
              <a:t>document.</a:t>
            </a:r>
            <a:r>
              <a:rPr lang="en-US" b="1" dirty="0" err="1" smtClean="0"/>
              <a:t>getElementById</a:t>
            </a:r>
            <a:r>
              <a:rPr lang="en-US" b="1" dirty="0" smtClean="0"/>
              <a:t>("demo")</a:t>
            </a:r>
            <a:r>
              <a:rPr lang="en-US" dirty="0" smtClean="0"/>
              <a:t>.</a:t>
            </a:r>
            <a:r>
              <a:rPr lang="en-US" dirty="0" err="1" smtClean="0"/>
              <a:t>innerHTML</a:t>
            </a:r>
            <a:r>
              <a:rPr lang="en-US" dirty="0" smtClean="0"/>
              <a:t> = "Hello World!";</a:t>
            </a:r>
            <a:br>
              <a:rPr lang="en-US" dirty="0" smtClean="0"/>
            </a:br>
            <a:r>
              <a:rPr lang="en-US" dirty="0" smtClean="0"/>
              <a:t>&lt;/script&gt; </a:t>
            </a:r>
          </a:p>
        </p:txBody>
      </p:sp>
    </p:spTree>
    <p:extLst>
      <p:ext uri="{BB962C8B-B14F-4D97-AF65-F5344CB8AC3E}">
        <p14:creationId xmlns:p14="http://schemas.microsoft.com/office/powerpoint/2010/main" val="1400972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– example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01000" cy="5638799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&lt;h1&gt;What Can JavaScript Do?&lt;/h1&gt;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&lt;p id="demo"&gt;JavaScript can change the style of an HTML element.&lt;/p&gt;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function </a:t>
            </a:r>
            <a:r>
              <a:rPr lang="en-US" sz="2400" dirty="0" err="1"/>
              <a:t>myFunction</a:t>
            </a:r>
            <a:r>
              <a:rPr lang="en-US" sz="2400" dirty="0"/>
              <a:t>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var</a:t>
            </a:r>
            <a:r>
              <a:rPr lang="en-US" sz="2400" dirty="0"/>
              <a:t> x = </a:t>
            </a:r>
            <a:r>
              <a:rPr lang="en-US" sz="2400" dirty="0" err="1"/>
              <a:t>document.getElementById</a:t>
            </a:r>
            <a:r>
              <a:rPr lang="en-US" sz="2400" dirty="0"/>
              <a:t>("demo");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x.style.fontSize</a:t>
            </a:r>
            <a:r>
              <a:rPr lang="en-US" sz="2400" dirty="0"/>
              <a:t> = "25px";       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x.style.color</a:t>
            </a:r>
            <a:r>
              <a:rPr lang="en-US" sz="2400" dirty="0"/>
              <a:t> = "red";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://www.w3schools.com/jsref/default.asp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1219200"/>
            <a:ext cx="3372407" cy="1219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4800600"/>
            <a:ext cx="4038600" cy="159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064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1"/>
            <a:ext cx="7772400" cy="5105400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innerHTML</a:t>
            </a:r>
            <a:r>
              <a:rPr lang="en-US" b="1" dirty="0"/>
              <a:t> Property</a:t>
            </a:r>
          </a:p>
          <a:p>
            <a:r>
              <a:rPr lang="en-US" dirty="0"/>
              <a:t>The easiest way to get the content of an element is by using the </a:t>
            </a:r>
            <a:r>
              <a:rPr lang="en-US" b="1" dirty="0" err="1"/>
              <a:t>innerHTML</a:t>
            </a:r>
            <a:r>
              <a:rPr lang="en-US" dirty="0"/>
              <a:t> property.</a:t>
            </a:r>
          </a:p>
          <a:p>
            <a:r>
              <a:rPr lang="en-US" dirty="0"/>
              <a:t>The </a:t>
            </a:r>
            <a:r>
              <a:rPr lang="en-US" dirty="0" err="1"/>
              <a:t>innerHTML</a:t>
            </a:r>
            <a:r>
              <a:rPr lang="en-US" dirty="0"/>
              <a:t> property is useful for getting or replacing the content of HTML elements.</a:t>
            </a:r>
          </a:p>
          <a:p>
            <a:r>
              <a:rPr lang="en-US" dirty="0"/>
              <a:t>The </a:t>
            </a:r>
            <a:r>
              <a:rPr lang="en-US" dirty="0" err="1"/>
              <a:t>innerHTML</a:t>
            </a:r>
            <a:r>
              <a:rPr lang="en-US" dirty="0"/>
              <a:t> property can be used to get or change any HTML element, including &lt;html&gt; and &lt;body&gt;.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73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1"/>
            <a:ext cx="7772400" cy="5105400"/>
          </a:xfrm>
        </p:spPr>
        <p:txBody>
          <a:bodyPr>
            <a:normAutofit/>
          </a:bodyPr>
          <a:lstStyle/>
          <a:p>
            <a:r>
              <a:rPr lang="en-US" b="1" dirty="0"/>
              <a:t>The HTML DOM Document</a:t>
            </a:r>
          </a:p>
          <a:p>
            <a:r>
              <a:rPr lang="en-US" dirty="0"/>
              <a:t>In the HTML DOM object model, the </a:t>
            </a:r>
            <a:r>
              <a:rPr lang="en-US" b="1" dirty="0"/>
              <a:t>document</a:t>
            </a:r>
            <a:r>
              <a:rPr lang="en-US" dirty="0"/>
              <a:t> object represents your web page.</a:t>
            </a:r>
          </a:p>
          <a:p>
            <a:r>
              <a:rPr lang="en-US" dirty="0"/>
              <a:t>The </a:t>
            </a:r>
            <a:r>
              <a:rPr lang="en-US" b="1" dirty="0"/>
              <a:t>document</a:t>
            </a:r>
            <a:r>
              <a:rPr lang="en-US" dirty="0"/>
              <a:t> object is the owner of all other objects in your web page.</a:t>
            </a:r>
          </a:p>
          <a:p>
            <a:r>
              <a:rPr lang="en-US" dirty="0"/>
              <a:t>If you want to access objects in an HTML page, you always start with accessing the </a:t>
            </a:r>
            <a:r>
              <a:rPr lang="en-US" b="1" dirty="0"/>
              <a:t>document</a:t>
            </a:r>
            <a:r>
              <a:rPr lang="en-US" dirty="0"/>
              <a:t> object.</a:t>
            </a:r>
          </a:p>
          <a:p>
            <a:r>
              <a:rPr lang="en-US" dirty="0" smtClean="0"/>
              <a:t>How can you use </a:t>
            </a:r>
            <a:r>
              <a:rPr lang="en-US" dirty="0"/>
              <a:t>the </a:t>
            </a:r>
            <a:r>
              <a:rPr lang="en-US" b="1" dirty="0"/>
              <a:t>document</a:t>
            </a:r>
            <a:r>
              <a:rPr lang="en-US" dirty="0"/>
              <a:t> object to access and manipulate </a:t>
            </a:r>
            <a:r>
              <a:rPr lang="en-US" dirty="0" smtClean="0"/>
              <a:t>HTML via document methods?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154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1"/>
            <a:ext cx="7772400" cy="5105400"/>
          </a:xfrm>
        </p:spPr>
        <p:txBody>
          <a:bodyPr>
            <a:normAutofit/>
          </a:bodyPr>
          <a:lstStyle/>
          <a:p>
            <a:r>
              <a:rPr lang="en-US" b="1" dirty="0"/>
              <a:t>Finding HTML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670452"/>
              </p:ext>
            </p:extLst>
          </p:nvPr>
        </p:nvGraphicFramePr>
        <p:xfrm>
          <a:off x="457200" y="1828801"/>
          <a:ext cx="8229600" cy="2057401"/>
        </p:xfrm>
        <a:graphic>
          <a:graphicData uri="http://schemas.openxmlformats.org/drawingml/2006/table">
            <a:tbl>
              <a:tblPr/>
              <a:tblGrid>
                <a:gridCol w="4419600"/>
                <a:gridCol w="3810000"/>
              </a:tblGrid>
              <a:tr h="433137">
                <a:tc>
                  <a:txBody>
                    <a:bodyPr/>
                    <a:lstStyle/>
                    <a:p>
                      <a:r>
                        <a:rPr lang="en-US" sz="2000" dirty="0">
                          <a:effectLst/>
                        </a:rPr>
                        <a:t>Method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3137">
                <a:tc>
                  <a:txBody>
                    <a:bodyPr/>
                    <a:lstStyle/>
                    <a:p>
                      <a:r>
                        <a:rPr lang="en-US" sz="2000" dirty="0" err="1"/>
                        <a:t>document.getElementById</a:t>
                      </a:r>
                      <a:r>
                        <a:rPr lang="en-US" sz="2000" dirty="0"/>
                        <a:t>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Find an element by element 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33137">
                <a:tc>
                  <a:txBody>
                    <a:bodyPr/>
                    <a:lstStyle/>
                    <a:p>
                      <a:r>
                        <a:rPr lang="en-US" sz="2000"/>
                        <a:t>document.getElementsByTagName()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Find elements by tag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757990">
                <a:tc>
                  <a:txBody>
                    <a:bodyPr/>
                    <a:lstStyle/>
                    <a:p>
                      <a:r>
                        <a:rPr lang="en-US" sz="2000"/>
                        <a:t>document.getElementsByClassName()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Find elements by class name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1956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71601"/>
            <a:ext cx="7772400" cy="5105400"/>
          </a:xfrm>
        </p:spPr>
        <p:txBody>
          <a:bodyPr>
            <a:normAutofit/>
          </a:bodyPr>
          <a:lstStyle/>
          <a:p>
            <a:r>
              <a:rPr lang="en-US" b="1" dirty="0"/>
              <a:t>Changing HTML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981200"/>
            <a:ext cx="8696325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68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599" y="1858962"/>
            <a:ext cx="8692281" cy="347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6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2438400"/>
            <a:ext cx="8712703" cy="208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73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143000"/>
            <a:ext cx="86772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60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1"/>
            <a:ext cx="6400800" cy="4876800"/>
          </a:xfrm>
        </p:spPr>
        <p:txBody>
          <a:bodyPr/>
          <a:lstStyle/>
          <a:p>
            <a:r>
              <a:rPr lang="en-US" b="1" dirty="0"/>
              <a:t>Finding HTML </a:t>
            </a:r>
            <a:r>
              <a:rPr lang="en-US" b="1" dirty="0" smtClean="0"/>
              <a:t>Objects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52600"/>
            <a:ext cx="86868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49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1"/>
            <a:ext cx="6400800" cy="4876800"/>
          </a:xfrm>
        </p:spPr>
        <p:txBody>
          <a:bodyPr/>
          <a:lstStyle/>
          <a:p>
            <a:r>
              <a:rPr lang="en-US" b="1" dirty="0"/>
              <a:t>Finding HTML </a:t>
            </a:r>
            <a:r>
              <a:rPr lang="en-US" b="1" dirty="0" smtClean="0"/>
              <a:t>Objects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76400"/>
            <a:ext cx="86106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837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1"/>
            <a:ext cx="6400800" cy="4876800"/>
          </a:xfrm>
        </p:spPr>
        <p:txBody>
          <a:bodyPr/>
          <a:lstStyle/>
          <a:p>
            <a:r>
              <a:rPr lang="en-US" b="1" dirty="0"/>
              <a:t>Finding HTML </a:t>
            </a:r>
            <a:r>
              <a:rPr lang="en-US" b="1" dirty="0" smtClean="0"/>
              <a:t>Objects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676400"/>
            <a:ext cx="8610600" cy="491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26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– example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01000" cy="5638799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</a:t>
            </a:r>
            <a:r>
              <a:rPr lang="en-US" sz="2400" dirty="0" smtClean="0"/>
              <a:t>&gt; &lt;</a:t>
            </a:r>
            <a:r>
              <a:rPr lang="en-US" sz="2400" dirty="0"/>
              <a:t>html</a:t>
            </a:r>
            <a:r>
              <a:rPr lang="en-US" sz="2400" dirty="0" smtClean="0"/>
              <a:t>&gt; &lt;</a:t>
            </a:r>
            <a:r>
              <a:rPr lang="en-US" sz="2400" dirty="0"/>
              <a:t>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h1&gt;JavaScript Can Validate Input&lt;/h1&gt;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p&gt;Please input a number between 1 and 10:&lt;/p&gt;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input id="numb" type="number"&gt;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button type="button" </a:t>
            </a:r>
            <a:r>
              <a:rPr lang="en-US" sz="2400" dirty="0" err="1"/>
              <a:t>onclick</a:t>
            </a:r>
            <a:r>
              <a:rPr lang="en-US" sz="2400" dirty="0"/>
              <a:t>="</a:t>
            </a:r>
            <a:r>
              <a:rPr lang="en-US" sz="2400" dirty="0" err="1"/>
              <a:t>myFunction</a:t>
            </a:r>
            <a:r>
              <a:rPr lang="en-US" sz="2400" dirty="0"/>
              <a:t>()"&gt;Submit&lt;/button&gt;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 id="demo"&gt;&lt;/p&gt;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function </a:t>
            </a:r>
            <a:r>
              <a:rPr lang="en-US" sz="2400" dirty="0" err="1"/>
              <a:t>myFunction</a:t>
            </a:r>
            <a:r>
              <a:rPr lang="en-US" sz="2400" dirty="0"/>
              <a:t>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var</a:t>
            </a:r>
            <a:r>
              <a:rPr lang="en-US" sz="2400" dirty="0"/>
              <a:t> x, text;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</a:t>
            </a:r>
            <a:r>
              <a:rPr lang="en-US" sz="2400" dirty="0"/>
              <a:t>// Get the value of the input field with id="numb"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x = </a:t>
            </a:r>
            <a:r>
              <a:rPr lang="en-US" sz="2400" dirty="0" err="1"/>
              <a:t>document.getElementById</a:t>
            </a:r>
            <a:r>
              <a:rPr lang="en-US" sz="2400" dirty="0"/>
              <a:t>("numb").value;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</a:t>
            </a:r>
            <a:r>
              <a:rPr lang="en-US" sz="2400" dirty="0"/>
              <a:t>// If x is Not a Number or less than one or greater than 10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if (</a:t>
            </a:r>
            <a:r>
              <a:rPr lang="en-US" sz="2400" dirty="0" err="1"/>
              <a:t>isNaN</a:t>
            </a:r>
            <a:r>
              <a:rPr lang="en-US" sz="2400" dirty="0"/>
              <a:t>(x) || x &lt; 1 || x &gt; 10)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text = "Input not valid";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 else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text = "Input OK";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document.getElementById</a:t>
            </a:r>
            <a:r>
              <a:rPr lang="en-US" sz="2400" dirty="0"/>
              <a:t>("demo").</a:t>
            </a:r>
            <a:r>
              <a:rPr lang="en-US" sz="2400" dirty="0" err="1"/>
              <a:t>innerHTML</a:t>
            </a:r>
            <a:r>
              <a:rPr lang="en-US" sz="2400" dirty="0"/>
              <a:t> = text;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</a:t>
            </a:r>
            <a:r>
              <a:rPr lang="en-US" sz="2400" dirty="0" smtClean="0"/>
              <a:t>&gt; &lt;/</a:t>
            </a:r>
            <a:r>
              <a:rPr lang="en-US" sz="2400" dirty="0"/>
              <a:t>body</a:t>
            </a:r>
            <a:r>
              <a:rPr lang="en-US" sz="2400" dirty="0" smtClean="0"/>
              <a:t>&gt; &lt;/</a:t>
            </a:r>
            <a:r>
              <a:rPr lang="en-US" sz="2400" dirty="0"/>
              <a:t>html&gt;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://www.w3schools.com/jsref/default.asp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46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1"/>
            <a:ext cx="7772400" cy="4876800"/>
          </a:xfrm>
        </p:spPr>
        <p:txBody>
          <a:bodyPr>
            <a:normAutofit/>
          </a:bodyPr>
          <a:lstStyle/>
          <a:p>
            <a:r>
              <a:rPr lang="en-US" b="1" dirty="0"/>
              <a:t>Finding HTML </a:t>
            </a:r>
            <a:r>
              <a:rPr lang="en-US" b="1" dirty="0" smtClean="0"/>
              <a:t>Objects - Elements</a:t>
            </a:r>
          </a:p>
          <a:p>
            <a:r>
              <a:rPr lang="en-US" dirty="0"/>
              <a:t>Often, with JavaScript, you want to manipulate HTML elements.</a:t>
            </a:r>
          </a:p>
          <a:p>
            <a:r>
              <a:rPr lang="en-US" dirty="0"/>
              <a:t>To do so, you have to find the elements first. There are a couple of ways to do this:</a:t>
            </a:r>
          </a:p>
          <a:p>
            <a:r>
              <a:rPr lang="en-US" dirty="0"/>
              <a:t>Finding HTML elements by id</a:t>
            </a:r>
          </a:p>
          <a:p>
            <a:r>
              <a:rPr lang="en-US" dirty="0"/>
              <a:t>Finding HTML elements by tag name </a:t>
            </a:r>
          </a:p>
          <a:p>
            <a:r>
              <a:rPr lang="en-US" dirty="0"/>
              <a:t>Finding HTML elements by class name</a:t>
            </a:r>
          </a:p>
          <a:p>
            <a:r>
              <a:rPr lang="en-US" dirty="0"/>
              <a:t>Finding HTML elements by CSS selectors</a:t>
            </a:r>
          </a:p>
          <a:p>
            <a:r>
              <a:rPr lang="en-US" dirty="0"/>
              <a:t>Finding HTML elements by HTML object collections</a:t>
            </a:r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213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1"/>
            <a:ext cx="7772400" cy="4876800"/>
          </a:xfrm>
        </p:spPr>
        <p:txBody>
          <a:bodyPr>
            <a:normAutofit/>
          </a:bodyPr>
          <a:lstStyle/>
          <a:p>
            <a:r>
              <a:rPr lang="en-US" b="1" dirty="0"/>
              <a:t>Finding HTML </a:t>
            </a:r>
            <a:r>
              <a:rPr lang="en-US" b="1" dirty="0" smtClean="0"/>
              <a:t>Objects - Elements</a:t>
            </a:r>
          </a:p>
          <a:p>
            <a:r>
              <a:rPr lang="en-US" dirty="0"/>
              <a:t>Often, with JavaScript, you want to manipulate HTML elements.</a:t>
            </a:r>
          </a:p>
          <a:p>
            <a:r>
              <a:rPr lang="en-US" dirty="0"/>
              <a:t>To do so, you have to find the elements first. There are a couple of ways to do this:</a:t>
            </a:r>
          </a:p>
          <a:p>
            <a:r>
              <a:rPr lang="en-US" dirty="0"/>
              <a:t>Finding HTML elements by id</a:t>
            </a:r>
          </a:p>
          <a:p>
            <a:r>
              <a:rPr lang="en-US" dirty="0"/>
              <a:t>Finding HTML elements by tag name </a:t>
            </a:r>
          </a:p>
          <a:p>
            <a:r>
              <a:rPr lang="en-US" dirty="0"/>
              <a:t>Finding HTML elements by class name</a:t>
            </a:r>
          </a:p>
          <a:p>
            <a:r>
              <a:rPr lang="en-US" dirty="0"/>
              <a:t>Finding HTML elements by CSS selectors</a:t>
            </a:r>
          </a:p>
          <a:p>
            <a:r>
              <a:rPr lang="en-US" dirty="0"/>
              <a:t>Finding HTML elements by HTML object collections</a:t>
            </a:r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326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1"/>
            <a:ext cx="7772400" cy="4876800"/>
          </a:xfrm>
        </p:spPr>
        <p:txBody>
          <a:bodyPr>
            <a:normAutofit/>
          </a:bodyPr>
          <a:lstStyle/>
          <a:p>
            <a:r>
              <a:rPr lang="en-US" b="1" dirty="0" smtClean="0"/>
              <a:t>Finding </a:t>
            </a:r>
            <a:r>
              <a:rPr lang="en-US" b="1" dirty="0"/>
              <a:t>HTML Element by Id</a:t>
            </a:r>
          </a:p>
          <a:p>
            <a:r>
              <a:rPr lang="en-US" dirty="0"/>
              <a:t>The easiest way to find an HTML element in the DOM, is by using the element id.</a:t>
            </a:r>
          </a:p>
          <a:p>
            <a:r>
              <a:rPr lang="en-US" dirty="0"/>
              <a:t>This example finds the element with id="intro</a:t>
            </a:r>
            <a:r>
              <a:rPr lang="en-US" dirty="0" smtClean="0"/>
              <a:t>":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x = </a:t>
            </a:r>
            <a:r>
              <a:rPr lang="en-US" dirty="0" err="1"/>
              <a:t>document.getElementById</a:t>
            </a:r>
            <a:r>
              <a:rPr lang="en-US" dirty="0"/>
              <a:t>("intro"); </a:t>
            </a:r>
          </a:p>
          <a:p>
            <a:r>
              <a:rPr lang="en-US" dirty="0" smtClean="0"/>
              <a:t>If </a:t>
            </a:r>
            <a:r>
              <a:rPr lang="en-US" dirty="0"/>
              <a:t>the element is found, the method will return the element as an object (in x</a:t>
            </a:r>
            <a:r>
              <a:rPr lang="en-US" dirty="0" smtClean="0"/>
              <a:t>). </a:t>
            </a:r>
          </a:p>
          <a:p>
            <a:r>
              <a:rPr lang="en-US" dirty="0" smtClean="0"/>
              <a:t>If </a:t>
            </a:r>
            <a:r>
              <a:rPr lang="en-US" dirty="0"/>
              <a:t>the element is not found, x will contain null.</a:t>
            </a:r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87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1"/>
            <a:ext cx="7772400" cy="4876800"/>
          </a:xfrm>
        </p:spPr>
        <p:txBody>
          <a:bodyPr>
            <a:normAutofit/>
          </a:bodyPr>
          <a:lstStyle/>
          <a:p>
            <a:r>
              <a:rPr lang="en-US" b="1" dirty="0" smtClean="0"/>
              <a:t>Finding </a:t>
            </a:r>
            <a:r>
              <a:rPr lang="en-US" b="1" dirty="0"/>
              <a:t>HTML Element by Id</a:t>
            </a:r>
          </a:p>
          <a:p>
            <a:r>
              <a:rPr lang="en-US" dirty="0"/>
              <a:t>The easiest way to find an HTML element in the DOM, is by using the element id.</a:t>
            </a:r>
          </a:p>
          <a:p>
            <a:r>
              <a:rPr lang="en-US" dirty="0"/>
              <a:t>This example finds the element with id="intro</a:t>
            </a:r>
            <a:r>
              <a:rPr lang="en-US" dirty="0" smtClean="0"/>
              <a:t>":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x = </a:t>
            </a:r>
            <a:r>
              <a:rPr lang="en-US" dirty="0" err="1"/>
              <a:t>document.getElementById</a:t>
            </a:r>
            <a:r>
              <a:rPr lang="en-US" dirty="0"/>
              <a:t>("intro"); </a:t>
            </a:r>
          </a:p>
          <a:p>
            <a:r>
              <a:rPr lang="en-US" dirty="0" smtClean="0"/>
              <a:t>If </a:t>
            </a:r>
            <a:r>
              <a:rPr lang="en-US" dirty="0"/>
              <a:t>the element is found, the method will return the element as an object (in x</a:t>
            </a:r>
            <a:r>
              <a:rPr lang="en-US" dirty="0" smtClean="0"/>
              <a:t>). </a:t>
            </a:r>
          </a:p>
          <a:p>
            <a:r>
              <a:rPr lang="en-US" dirty="0" smtClean="0"/>
              <a:t>If </a:t>
            </a:r>
            <a:r>
              <a:rPr lang="en-US" dirty="0"/>
              <a:t>the element is not found, x will contain null.</a:t>
            </a:r>
          </a:p>
          <a:p>
            <a:endParaRPr lang="en-US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64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1"/>
            <a:ext cx="7772400" cy="4876800"/>
          </a:xfrm>
        </p:spPr>
        <p:txBody>
          <a:bodyPr>
            <a:normAutofit/>
          </a:bodyPr>
          <a:lstStyle/>
          <a:p>
            <a:r>
              <a:rPr lang="en-US" b="1" dirty="0" smtClean="0"/>
              <a:t>Finding </a:t>
            </a:r>
            <a:r>
              <a:rPr lang="en-US" b="1" dirty="0"/>
              <a:t>HTML Elements by Tag Name</a:t>
            </a:r>
          </a:p>
          <a:p>
            <a:r>
              <a:rPr lang="en-US" dirty="0"/>
              <a:t>This example finds all &lt;p&gt; elements: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x = </a:t>
            </a:r>
            <a:r>
              <a:rPr lang="en-US" dirty="0" err="1"/>
              <a:t>document.getElementsByTagName</a:t>
            </a:r>
            <a:r>
              <a:rPr lang="en-US" dirty="0"/>
              <a:t>("p</a:t>
            </a:r>
            <a:r>
              <a:rPr lang="en-US" dirty="0" smtClean="0"/>
              <a:t>");</a:t>
            </a:r>
          </a:p>
          <a:p>
            <a:r>
              <a:rPr lang="en-US" dirty="0" smtClean="0"/>
              <a:t>This </a:t>
            </a:r>
            <a:r>
              <a:rPr lang="en-US" dirty="0"/>
              <a:t>example finds the element with id="main", and then finds all &lt;p&gt; elements inside "main</a:t>
            </a:r>
            <a:r>
              <a:rPr lang="en-US" dirty="0" smtClean="0"/>
              <a:t>":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x = </a:t>
            </a:r>
            <a:r>
              <a:rPr lang="en-US" dirty="0" err="1"/>
              <a:t>document.getElementById</a:t>
            </a:r>
            <a:r>
              <a:rPr lang="en-US" dirty="0"/>
              <a:t>("main");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y = </a:t>
            </a:r>
            <a:r>
              <a:rPr lang="en-US" dirty="0" err="1"/>
              <a:t>x.getElementsByTagName</a:t>
            </a:r>
            <a:r>
              <a:rPr lang="en-US" dirty="0"/>
              <a:t>("p"); </a:t>
            </a:r>
          </a:p>
        </p:txBody>
      </p:sp>
    </p:spTree>
    <p:extLst>
      <p:ext uri="{BB962C8B-B14F-4D97-AF65-F5344CB8AC3E}">
        <p14:creationId xmlns:p14="http://schemas.microsoft.com/office/powerpoint/2010/main" val="2806217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1"/>
            <a:ext cx="7772400" cy="4876800"/>
          </a:xfrm>
        </p:spPr>
        <p:txBody>
          <a:bodyPr>
            <a:normAutofit/>
          </a:bodyPr>
          <a:lstStyle/>
          <a:p>
            <a:r>
              <a:rPr lang="en-US" b="1" dirty="0"/>
              <a:t>Finding HTML Elements by Class Name</a:t>
            </a:r>
          </a:p>
          <a:p>
            <a:r>
              <a:rPr lang="en-US" dirty="0"/>
              <a:t>If you want to find all HTML elements with the same class name, use </a:t>
            </a:r>
            <a:r>
              <a:rPr lang="en-US" dirty="0" err="1"/>
              <a:t>getElementsByClassName</a:t>
            </a:r>
            <a:r>
              <a:rPr lang="en-US" dirty="0"/>
              <a:t>().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example returns a list of all elements with class="intro</a:t>
            </a:r>
            <a:r>
              <a:rPr lang="en-US" dirty="0" smtClean="0"/>
              <a:t>".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x = </a:t>
            </a:r>
            <a:r>
              <a:rPr lang="en-US" dirty="0" err="1"/>
              <a:t>document.getElementsByClassName</a:t>
            </a:r>
            <a:r>
              <a:rPr lang="en-US" dirty="0"/>
              <a:t>("intro</a:t>
            </a:r>
            <a:r>
              <a:rPr lang="en-US" dirty="0" smtClean="0"/>
              <a:t>");</a:t>
            </a:r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10994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1"/>
            <a:ext cx="7772400" cy="4876800"/>
          </a:xfrm>
        </p:spPr>
        <p:txBody>
          <a:bodyPr>
            <a:normAutofit/>
          </a:bodyPr>
          <a:lstStyle/>
          <a:p>
            <a:r>
              <a:rPr lang="en-US" b="1" dirty="0"/>
              <a:t>Finding HTML Elements by CSS Selectors</a:t>
            </a:r>
          </a:p>
          <a:p>
            <a:r>
              <a:rPr lang="en-US" dirty="0"/>
              <a:t>If you want to find all HTML elements that matches a specified CSS selector (id, class names, types, attributes, values of attributes, </a:t>
            </a:r>
            <a:r>
              <a:rPr lang="en-US" dirty="0" err="1"/>
              <a:t>etc</a:t>
            </a:r>
            <a:r>
              <a:rPr lang="en-US" dirty="0"/>
              <a:t>), use the </a:t>
            </a:r>
            <a:r>
              <a:rPr lang="en-US" dirty="0" err="1"/>
              <a:t>querySelectorAll</a:t>
            </a:r>
            <a:r>
              <a:rPr lang="en-US" dirty="0"/>
              <a:t>() method.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example returns a list of all &lt;p&gt; elements with class="intro".</a:t>
            </a:r>
          </a:p>
          <a:p>
            <a:r>
              <a:rPr lang="en-US" dirty="0"/>
              <a:t>	</a:t>
            </a:r>
            <a:r>
              <a:rPr lang="en-US" dirty="0" err="1"/>
              <a:t>var</a:t>
            </a:r>
            <a:r>
              <a:rPr lang="en-US" dirty="0"/>
              <a:t> x = </a:t>
            </a:r>
            <a:r>
              <a:rPr lang="en-US" dirty="0" err="1"/>
              <a:t>document.querySelectorAll</a:t>
            </a:r>
            <a:r>
              <a:rPr lang="en-US" dirty="0"/>
              <a:t>("</a:t>
            </a:r>
            <a:r>
              <a:rPr lang="en-US" dirty="0" err="1"/>
              <a:t>p.intro</a:t>
            </a:r>
            <a:r>
              <a:rPr lang="en-US" dirty="0" smtClean="0"/>
              <a:t>");</a:t>
            </a:r>
          </a:p>
          <a:p>
            <a:endParaRPr lang="en-US" dirty="0">
              <a:effectLst/>
            </a:endParaRPr>
          </a:p>
          <a:p>
            <a:r>
              <a:rPr lang="en-US" sz="1600" dirty="0" smtClean="0"/>
              <a:t>The </a:t>
            </a:r>
            <a:r>
              <a:rPr lang="en-US" sz="1600" dirty="0" err="1" smtClean="0"/>
              <a:t>querySelectorAll</a:t>
            </a:r>
            <a:r>
              <a:rPr lang="en-US" sz="1600" dirty="0" smtClean="0"/>
              <a:t>() method does not work in Internet Explorer 8 and earlier versions.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89819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8077200" cy="4876800"/>
          </a:xfrm>
        </p:spPr>
        <p:txBody>
          <a:bodyPr>
            <a:normAutofit/>
          </a:bodyPr>
          <a:lstStyle/>
          <a:p>
            <a:r>
              <a:rPr lang="en-US" b="1" dirty="0"/>
              <a:t>Finding HTML Elements by HTML Object Collections</a:t>
            </a:r>
          </a:p>
          <a:p>
            <a:r>
              <a:rPr lang="en-US" dirty="0"/>
              <a:t>This example finds the form element with id="frm1", in the forms collection, and displays all element values</a:t>
            </a:r>
            <a:r>
              <a:rPr lang="en-US" dirty="0" smtClean="0"/>
              <a:t>:</a:t>
            </a:r>
          </a:p>
          <a:p>
            <a:pPr marL="914400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x = </a:t>
            </a:r>
            <a:r>
              <a:rPr lang="en-US" dirty="0" err="1"/>
              <a:t>document.forms</a:t>
            </a:r>
            <a:r>
              <a:rPr lang="en-US" dirty="0"/>
              <a:t>["frm1"];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text = "";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 smtClean="0"/>
              <a:t>;</a:t>
            </a:r>
          </a:p>
          <a:p>
            <a:pPr marL="914400"/>
            <a:r>
              <a:rPr lang="en-US" dirty="0" smtClean="0"/>
              <a:t>for 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x.length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 {</a:t>
            </a:r>
            <a:br>
              <a:rPr lang="en-US" dirty="0"/>
            </a:br>
            <a:r>
              <a:rPr lang="en-US" dirty="0"/>
              <a:t>    text += </a:t>
            </a:r>
            <a:r>
              <a:rPr lang="en-US" dirty="0" err="1"/>
              <a:t>x.elements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].value + "&lt;</a:t>
            </a:r>
            <a:r>
              <a:rPr lang="en-US" dirty="0" err="1"/>
              <a:t>br</a:t>
            </a:r>
            <a:r>
              <a:rPr lang="en-US" dirty="0"/>
              <a:t>&gt;";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 err="1"/>
              <a:t>document.getElementById</a:t>
            </a:r>
            <a:r>
              <a:rPr lang="en-US" dirty="0"/>
              <a:t>("demo").</a:t>
            </a:r>
            <a:r>
              <a:rPr lang="en-US" dirty="0" err="1"/>
              <a:t>innerHTML</a:t>
            </a:r>
            <a:r>
              <a:rPr lang="en-US" dirty="0"/>
              <a:t> = text;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4756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8077200" cy="48768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The </a:t>
            </a:r>
            <a:r>
              <a:rPr lang="en-US" dirty="0"/>
              <a:t>following HTML objects (and object collections) are also accessible</a:t>
            </a:r>
            <a:r>
              <a:rPr lang="en-US" dirty="0" smtClean="0"/>
              <a:t>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 marL="86042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err="1">
                <a:hlinkClick r:id="rId3"/>
              </a:rPr>
              <a:t>document.anchors</a:t>
            </a:r>
            <a:endParaRPr lang="en-US" sz="2600" dirty="0"/>
          </a:p>
          <a:p>
            <a:pPr marL="86042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err="1">
                <a:hlinkClick r:id="rId4"/>
              </a:rPr>
              <a:t>document.body</a:t>
            </a:r>
            <a:endParaRPr lang="en-US" sz="2600" dirty="0"/>
          </a:p>
          <a:p>
            <a:pPr marL="86042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err="1">
                <a:hlinkClick r:id="rId5"/>
              </a:rPr>
              <a:t>document.documentElement</a:t>
            </a:r>
            <a:endParaRPr lang="en-US" sz="2600" dirty="0"/>
          </a:p>
          <a:p>
            <a:pPr marL="86042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err="1">
                <a:hlinkClick r:id="rId6"/>
              </a:rPr>
              <a:t>document.embeds</a:t>
            </a:r>
            <a:endParaRPr lang="en-US" sz="2600" dirty="0"/>
          </a:p>
          <a:p>
            <a:pPr marL="86042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err="1">
                <a:hlinkClick r:id="rId7"/>
              </a:rPr>
              <a:t>document.forms</a:t>
            </a:r>
            <a:endParaRPr lang="en-US" sz="2600" dirty="0"/>
          </a:p>
          <a:p>
            <a:pPr marL="86042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err="1">
                <a:hlinkClick r:id="rId8"/>
              </a:rPr>
              <a:t>document.head</a:t>
            </a:r>
            <a:endParaRPr lang="en-US" sz="2600" dirty="0"/>
          </a:p>
          <a:p>
            <a:pPr marL="86042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err="1">
                <a:hlinkClick r:id="rId9"/>
              </a:rPr>
              <a:t>document.images</a:t>
            </a:r>
            <a:endParaRPr lang="en-US" sz="2600" dirty="0"/>
          </a:p>
          <a:p>
            <a:pPr marL="86042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err="1">
                <a:hlinkClick r:id="rId10"/>
              </a:rPr>
              <a:t>document.links</a:t>
            </a:r>
            <a:endParaRPr lang="en-US" sz="2600" dirty="0"/>
          </a:p>
          <a:p>
            <a:pPr marL="86042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err="1">
                <a:hlinkClick r:id="rId11"/>
              </a:rPr>
              <a:t>document.scripts</a:t>
            </a:r>
            <a:endParaRPr lang="en-US" sz="2600" dirty="0"/>
          </a:p>
          <a:p>
            <a:pPr marL="860425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err="1">
                <a:hlinkClick r:id="rId12"/>
              </a:rPr>
              <a:t>document.title</a:t>
            </a:r>
            <a:endParaRPr lang="en-US" sz="2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06653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1"/>
            <a:ext cx="8077200" cy="48768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Changing the HTML Output Stream</a:t>
            </a:r>
          </a:p>
          <a:p>
            <a:r>
              <a:rPr lang="en-US" dirty="0"/>
              <a:t>JavaScript can create dynamic HTML content:</a:t>
            </a:r>
          </a:p>
          <a:p>
            <a:r>
              <a:rPr lang="en-US" b="1" dirty="0"/>
              <a:t>Date: Thu Jun 18 2015 10:12:25 GMT-0500 (Central Daylight Time) </a:t>
            </a:r>
            <a:endParaRPr lang="en-US" dirty="0"/>
          </a:p>
          <a:p>
            <a:r>
              <a:rPr lang="en-US" dirty="0"/>
              <a:t>In JavaScript, </a:t>
            </a:r>
            <a:r>
              <a:rPr lang="en-US" dirty="0" err="1"/>
              <a:t>document.write</a:t>
            </a:r>
            <a:r>
              <a:rPr lang="en-US" dirty="0"/>
              <a:t>() can be used to write directly to the HTML output stream</a:t>
            </a:r>
            <a:r>
              <a:rPr lang="en-US" dirty="0" smtClean="0"/>
              <a:t>:</a:t>
            </a:r>
          </a:p>
          <a:p>
            <a:pPr marL="914400"/>
            <a:r>
              <a:rPr lang="en-US" dirty="0"/>
              <a:t>&lt;!DOCTYPE html&gt;</a:t>
            </a:r>
            <a:br>
              <a:rPr lang="en-US" dirty="0"/>
            </a:br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&lt;script&gt;</a:t>
            </a:r>
            <a:br>
              <a:rPr lang="en-US" dirty="0"/>
            </a:br>
            <a:r>
              <a:rPr lang="en-US" dirty="0" err="1"/>
              <a:t>document.write</a:t>
            </a:r>
            <a:r>
              <a:rPr lang="en-US" dirty="0"/>
              <a:t>(Date());</a:t>
            </a:r>
            <a:br>
              <a:rPr lang="en-US" dirty="0"/>
            </a:br>
            <a:r>
              <a:rPr lang="en-US" dirty="0"/>
              <a:t>&lt;/script&gt;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&lt;/body&gt;</a:t>
            </a:r>
            <a:br>
              <a:rPr lang="en-US" dirty="0"/>
            </a:br>
            <a:r>
              <a:rPr lang="en-US" dirty="0"/>
              <a:t>&lt;/html&gt;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2317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– example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01000" cy="5638799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</a:t>
            </a:r>
            <a:r>
              <a:rPr lang="en-US" sz="2400" dirty="0" smtClean="0"/>
              <a:t>&gt; &lt;</a:t>
            </a:r>
            <a:r>
              <a:rPr lang="en-US" sz="2400" dirty="0"/>
              <a:t>html</a:t>
            </a:r>
            <a:r>
              <a:rPr lang="en-US" sz="2400" dirty="0" smtClean="0"/>
              <a:t>&gt; &lt;</a:t>
            </a:r>
            <a:r>
              <a:rPr lang="en-US" sz="2400" dirty="0"/>
              <a:t>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h1&gt;JavaScript Can Validate Input&lt;/h1&gt;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p&gt;Please input a number between 1 and 10:&lt;/p&gt;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input id="numb" type="number"&gt;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button type="button" </a:t>
            </a:r>
            <a:r>
              <a:rPr lang="en-US" sz="2400" dirty="0" err="1"/>
              <a:t>onclick</a:t>
            </a:r>
            <a:r>
              <a:rPr lang="en-US" sz="2400" dirty="0"/>
              <a:t>="</a:t>
            </a:r>
            <a:r>
              <a:rPr lang="en-US" sz="2400" dirty="0" err="1"/>
              <a:t>myFunction</a:t>
            </a:r>
            <a:r>
              <a:rPr lang="en-US" sz="2400" dirty="0"/>
              <a:t>()"&gt;Submit&lt;/button&gt;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 id="demo"&gt;&lt;/p&gt;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function </a:t>
            </a:r>
            <a:r>
              <a:rPr lang="en-US" sz="2400" dirty="0" err="1"/>
              <a:t>myFunction</a:t>
            </a:r>
            <a:r>
              <a:rPr lang="en-US" sz="2400" dirty="0"/>
              <a:t>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var</a:t>
            </a:r>
            <a:r>
              <a:rPr lang="en-US" sz="2400" dirty="0"/>
              <a:t> x, text;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</a:t>
            </a:r>
            <a:r>
              <a:rPr lang="en-US" sz="2400" dirty="0"/>
              <a:t>// Get the value of the input field with id="numb"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x = </a:t>
            </a:r>
            <a:r>
              <a:rPr lang="en-US" sz="2400" dirty="0" err="1"/>
              <a:t>document.getElementById</a:t>
            </a:r>
            <a:r>
              <a:rPr lang="en-US" sz="2400" dirty="0"/>
              <a:t>("numb").value;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</a:t>
            </a:r>
            <a:r>
              <a:rPr lang="en-US" sz="2400" dirty="0"/>
              <a:t>// If x is Not a Number or less than one or greater than 10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if (</a:t>
            </a:r>
            <a:r>
              <a:rPr lang="en-US" sz="2400" dirty="0" err="1"/>
              <a:t>isNaN</a:t>
            </a:r>
            <a:r>
              <a:rPr lang="en-US" sz="2400" dirty="0"/>
              <a:t>(x) || x &lt; 1 || x &gt; 10)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text = "Input not valid";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 else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text = "Input OK";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document.getElementById</a:t>
            </a:r>
            <a:r>
              <a:rPr lang="en-US" sz="2400" dirty="0"/>
              <a:t>("demo").</a:t>
            </a:r>
            <a:r>
              <a:rPr lang="en-US" sz="2400" dirty="0" err="1"/>
              <a:t>innerHTML</a:t>
            </a:r>
            <a:r>
              <a:rPr lang="en-US" sz="2400" dirty="0"/>
              <a:t> = text;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</a:t>
            </a:r>
            <a:r>
              <a:rPr lang="en-US" sz="2400" dirty="0" smtClean="0"/>
              <a:t>&gt; &lt;/</a:t>
            </a:r>
            <a:r>
              <a:rPr lang="en-US" sz="2400" dirty="0"/>
              <a:t>body</a:t>
            </a:r>
            <a:r>
              <a:rPr lang="en-US" sz="2400" dirty="0" smtClean="0"/>
              <a:t>&gt; &lt;/</a:t>
            </a:r>
            <a:r>
              <a:rPr lang="en-US" sz="2400" dirty="0"/>
              <a:t>html&gt;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://www.w3schools.com/jsref/default.asp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4876800"/>
            <a:ext cx="5210175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12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8077200" cy="5105399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Changing HTML Content</a:t>
            </a:r>
          </a:p>
          <a:p>
            <a:r>
              <a:rPr lang="en-US" dirty="0"/>
              <a:t>The easiest way to modify the content of an HTML element is by using the </a:t>
            </a:r>
            <a:r>
              <a:rPr lang="en-US" b="1" dirty="0" err="1"/>
              <a:t>innerHTML</a:t>
            </a:r>
            <a:r>
              <a:rPr lang="en-US" dirty="0"/>
              <a:t> property</a:t>
            </a:r>
            <a:r>
              <a:rPr lang="en-US" dirty="0" smtClean="0"/>
              <a:t>. To </a:t>
            </a:r>
            <a:r>
              <a:rPr lang="en-US" dirty="0"/>
              <a:t>change the content of an HTML element, use this syntax: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document.getElementById</a:t>
            </a:r>
            <a:r>
              <a:rPr lang="en-US" dirty="0" smtClean="0"/>
              <a:t>(</a:t>
            </a:r>
            <a:r>
              <a:rPr lang="en-US" i="1" dirty="0" smtClean="0"/>
              <a:t>id</a:t>
            </a:r>
            <a:r>
              <a:rPr lang="en-US" dirty="0"/>
              <a:t>).</a:t>
            </a:r>
            <a:r>
              <a:rPr lang="en-US" dirty="0" err="1"/>
              <a:t>innerHTML</a:t>
            </a:r>
            <a:r>
              <a:rPr lang="en-US" dirty="0"/>
              <a:t> =</a:t>
            </a:r>
            <a:r>
              <a:rPr lang="en-US" i="1" dirty="0"/>
              <a:t> new HTML</a:t>
            </a:r>
            <a:r>
              <a:rPr lang="en-US" dirty="0"/>
              <a:t> </a:t>
            </a:r>
          </a:p>
          <a:p>
            <a:r>
              <a:rPr lang="en-US" dirty="0"/>
              <a:t>This example changes the content of a &lt;p&gt; element</a:t>
            </a:r>
            <a:r>
              <a:rPr lang="en-US" dirty="0" smtClean="0"/>
              <a:t>:</a:t>
            </a:r>
          </a:p>
          <a:p>
            <a:pPr marL="914400"/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&lt;p id="p1"&gt;Hello World!&lt;/p&gt;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&lt;script&gt;</a:t>
            </a:r>
            <a:br>
              <a:rPr lang="en-US" dirty="0"/>
            </a:br>
            <a:r>
              <a:rPr lang="en-US" dirty="0" err="1"/>
              <a:t>document.getElementById</a:t>
            </a:r>
            <a:r>
              <a:rPr lang="en-US" dirty="0"/>
              <a:t>("p1").</a:t>
            </a:r>
            <a:r>
              <a:rPr lang="en-US" dirty="0" err="1"/>
              <a:t>innerHTML</a:t>
            </a:r>
            <a:r>
              <a:rPr lang="en-US" dirty="0"/>
              <a:t> = "New text!";</a:t>
            </a:r>
            <a:br>
              <a:rPr lang="en-US" dirty="0"/>
            </a:br>
            <a:r>
              <a:rPr lang="en-US" dirty="0"/>
              <a:t>&lt;/script&gt;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&lt;/body&gt;</a:t>
            </a:r>
            <a:br>
              <a:rPr lang="en-US" dirty="0"/>
            </a:br>
            <a:r>
              <a:rPr lang="en-US" dirty="0"/>
              <a:t>&lt;/html&gt;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52832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8077200" cy="510539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b="1" dirty="0"/>
              <a:t>Changing HTML </a:t>
            </a:r>
            <a:r>
              <a:rPr lang="en-US" sz="2000" b="1" dirty="0" smtClean="0"/>
              <a:t>Content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&lt;!DOCTYPE html&gt;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&lt;html&gt;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&lt;body&gt;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</a:t>
            </a:r>
            <a:r>
              <a:rPr lang="en-US" sz="2000" dirty="0"/>
              <a:t>p id="p1"&gt;Hello World!&lt;/p&gt;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</a:t>
            </a:r>
            <a:r>
              <a:rPr lang="en-US" sz="2000" dirty="0"/>
              <a:t>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err="1"/>
              <a:t>document.getElementById</a:t>
            </a:r>
            <a:r>
              <a:rPr lang="en-US" sz="2000" dirty="0"/>
              <a:t>("p1").</a:t>
            </a:r>
            <a:r>
              <a:rPr lang="en-US" sz="2000" dirty="0" err="1"/>
              <a:t>innerHTML</a:t>
            </a:r>
            <a:r>
              <a:rPr lang="en-US" sz="2000" dirty="0"/>
              <a:t> = "New text!";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&lt;/script&gt;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</a:t>
            </a:r>
            <a:r>
              <a:rPr lang="en-US" sz="2000" dirty="0"/>
              <a:t>p&gt;The paragraph above was changed by a script.&lt;/p&gt;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&lt;/</a:t>
            </a:r>
            <a:r>
              <a:rPr lang="en-US" sz="2000" dirty="0"/>
              <a:t>body&gt;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&lt;/html&gt;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4787152"/>
            <a:ext cx="6400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5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410200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Changing HTML Content</a:t>
            </a:r>
          </a:p>
          <a:p>
            <a:r>
              <a:rPr lang="en-US" dirty="0"/>
              <a:t>This example changes the content of an &lt;h1&gt; element</a:t>
            </a:r>
            <a:r>
              <a:rPr lang="en-US" dirty="0" smtClean="0"/>
              <a:t>:</a:t>
            </a:r>
          </a:p>
          <a:p>
            <a:r>
              <a:rPr lang="en-US" dirty="0"/>
              <a:t>&lt;!DOCTYPE html&gt;</a:t>
            </a:r>
            <a:br>
              <a:rPr lang="en-US" dirty="0"/>
            </a:br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 smtClean="0"/>
              <a:t>&lt;</a:t>
            </a:r>
            <a:r>
              <a:rPr lang="en-US" dirty="0"/>
              <a:t>h1 id="header"&gt;Old Header&lt;/h1&gt;</a:t>
            </a:r>
            <a:br>
              <a:rPr lang="en-US" dirty="0"/>
            </a:br>
            <a:r>
              <a:rPr lang="en-US" dirty="0" smtClean="0"/>
              <a:t>&lt;</a:t>
            </a:r>
            <a:r>
              <a:rPr lang="en-US" dirty="0"/>
              <a:t>script&gt;</a:t>
            </a:r>
            <a:br>
              <a:rPr lang="en-US" dirty="0"/>
            </a:br>
            <a:r>
              <a:rPr lang="en-US" sz="3400" dirty="0" smtClean="0"/>
              <a:t>	</a:t>
            </a:r>
            <a:r>
              <a:rPr lang="en-US" sz="3400" dirty="0" err="1" smtClean="0"/>
              <a:t>var</a:t>
            </a:r>
            <a:r>
              <a:rPr lang="en-US" sz="3400" dirty="0" smtClean="0"/>
              <a:t> </a:t>
            </a:r>
            <a:r>
              <a:rPr lang="en-US" sz="3400" dirty="0"/>
              <a:t>element = </a:t>
            </a:r>
            <a:r>
              <a:rPr lang="en-US" sz="3400" dirty="0" err="1"/>
              <a:t>document.getElementById</a:t>
            </a:r>
            <a:r>
              <a:rPr lang="en-US" sz="3400" dirty="0"/>
              <a:t>("header");</a:t>
            </a:r>
            <a:br>
              <a:rPr lang="en-US" sz="3400" dirty="0"/>
            </a:br>
            <a:r>
              <a:rPr lang="en-US" sz="3400" dirty="0" smtClean="0"/>
              <a:t>	</a:t>
            </a:r>
            <a:r>
              <a:rPr lang="en-US" sz="3400" dirty="0" err="1" smtClean="0"/>
              <a:t>element.innerHTML</a:t>
            </a:r>
            <a:r>
              <a:rPr lang="en-US" sz="3400" dirty="0" smtClean="0"/>
              <a:t> </a:t>
            </a:r>
            <a:r>
              <a:rPr lang="en-US" sz="3400" dirty="0"/>
              <a:t>= "New Header";</a:t>
            </a:r>
            <a:br>
              <a:rPr lang="en-US" sz="3400" dirty="0"/>
            </a:br>
            <a:r>
              <a:rPr lang="en-US" dirty="0"/>
              <a:t>&lt;/script&gt;</a:t>
            </a:r>
            <a:br>
              <a:rPr lang="en-US" dirty="0"/>
            </a:br>
            <a:r>
              <a:rPr lang="en-US" dirty="0" smtClean="0"/>
              <a:t>&lt;/</a:t>
            </a:r>
            <a:r>
              <a:rPr lang="en-US" dirty="0"/>
              <a:t>body&gt;</a:t>
            </a:r>
            <a:br>
              <a:rPr lang="en-US" dirty="0"/>
            </a:br>
            <a:r>
              <a:rPr lang="en-US" dirty="0"/>
              <a:t>&lt;/html</a:t>
            </a:r>
            <a:r>
              <a:rPr lang="en-US" dirty="0" smtClean="0"/>
              <a:t>&gt;</a:t>
            </a:r>
          </a:p>
          <a:p>
            <a:r>
              <a:rPr lang="en-US" dirty="0"/>
              <a:t>Example explained:</a:t>
            </a:r>
          </a:p>
          <a:p>
            <a:r>
              <a:rPr lang="en-US" dirty="0"/>
              <a:t>The HTML document above contains an &lt;h1&gt; element with id="header"</a:t>
            </a:r>
          </a:p>
          <a:p>
            <a:r>
              <a:rPr lang="en-US" dirty="0"/>
              <a:t>We use the HTML DOM to get the element with id="header"</a:t>
            </a:r>
          </a:p>
          <a:p>
            <a:r>
              <a:rPr lang="en-US" dirty="0"/>
              <a:t>A JavaScript changes the content (</a:t>
            </a:r>
            <a:r>
              <a:rPr lang="en-US" dirty="0" err="1"/>
              <a:t>innerHTML</a:t>
            </a:r>
            <a:r>
              <a:rPr lang="en-US" dirty="0"/>
              <a:t>) of that element</a:t>
            </a:r>
          </a:p>
          <a:p>
            <a:r>
              <a:rPr lang="en-US" dirty="0" smtClean="0"/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4685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4102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Changing the Value of an Attribute</a:t>
            </a:r>
          </a:p>
          <a:p>
            <a:r>
              <a:rPr lang="en-US" dirty="0"/>
              <a:t>To change the value of an HTML attribute, use this syntax: </a:t>
            </a:r>
          </a:p>
          <a:p>
            <a:r>
              <a:rPr lang="en-US" dirty="0" err="1"/>
              <a:t>document.getElementById</a:t>
            </a:r>
            <a:r>
              <a:rPr lang="en-US" dirty="0"/>
              <a:t>(</a:t>
            </a:r>
            <a:r>
              <a:rPr lang="en-US" i="1" dirty="0"/>
              <a:t>id</a:t>
            </a:r>
            <a:r>
              <a:rPr lang="en-US" dirty="0"/>
              <a:t>).</a:t>
            </a:r>
            <a:r>
              <a:rPr lang="en-US" i="1" dirty="0"/>
              <a:t>attribute=new value</a:t>
            </a:r>
            <a:r>
              <a:rPr lang="en-US" dirty="0"/>
              <a:t> </a:t>
            </a:r>
          </a:p>
          <a:p>
            <a:r>
              <a:rPr lang="en-US" dirty="0"/>
              <a:t>This example changes the value of the </a:t>
            </a:r>
            <a:r>
              <a:rPr lang="en-US" dirty="0" err="1"/>
              <a:t>src</a:t>
            </a:r>
            <a:r>
              <a:rPr lang="en-US" dirty="0"/>
              <a:t> attribute of an &lt;</a:t>
            </a:r>
            <a:r>
              <a:rPr lang="en-US" dirty="0" err="1"/>
              <a:t>img</a:t>
            </a:r>
            <a:r>
              <a:rPr lang="en-US" dirty="0"/>
              <a:t>&gt; element:</a:t>
            </a:r>
          </a:p>
          <a:p>
            <a:r>
              <a:rPr lang="en-US" dirty="0"/>
              <a:t>&lt;!DOCTYPE html&gt;</a:t>
            </a:r>
            <a:br>
              <a:rPr lang="en-US" dirty="0"/>
            </a:br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 smtClean="0"/>
              <a:t>&lt;</a:t>
            </a:r>
            <a:r>
              <a:rPr lang="en-US" dirty="0" err="1"/>
              <a:t>img</a:t>
            </a:r>
            <a:r>
              <a:rPr lang="en-US" dirty="0"/>
              <a:t> id="</a:t>
            </a:r>
            <a:r>
              <a:rPr lang="en-US" dirty="0" err="1"/>
              <a:t>myImage</a:t>
            </a:r>
            <a:r>
              <a:rPr lang="en-US" dirty="0"/>
              <a:t>" </a:t>
            </a:r>
            <a:r>
              <a:rPr lang="en-US" dirty="0" err="1"/>
              <a:t>src</a:t>
            </a:r>
            <a:r>
              <a:rPr lang="en-US" dirty="0"/>
              <a:t>="smiley.gif"&gt;</a:t>
            </a:r>
            <a:br>
              <a:rPr lang="en-US" dirty="0"/>
            </a:br>
            <a:r>
              <a:rPr lang="en-US" dirty="0" smtClean="0"/>
              <a:t>&lt;</a:t>
            </a:r>
            <a:r>
              <a:rPr lang="en-US" dirty="0"/>
              <a:t>script&gt;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err="1" smtClean="0"/>
              <a:t>document.getElementById</a:t>
            </a:r>
            <a:r>
              <a:rPr lang="en-US" dirty="0"/>
              <a:t>("</a:t>
            </a:r>
            <a:r>
              <a:rPr lang="en-US" dirty="0" err="1"/>
              <a:t>myImage</a:t>
            </a:r>
            <a:r>
              <a:rPr lang="en-US" dirty="0"/>
              <a:t>").</a:t>
            </a:r>
            <a:r>
              <a:rPr lang="en-US" dirty="0" err="1"/>
              <a:t>src</a:t>
            </a:r>
            <a:r>
              <a:rPr lang="en-US" dirty="0"/>
              <a:t> = "landscape.jpg";</a:t>
            </a:r>
            <a:br>
              <a:rPr lang="en-US" dirty="0"/>
            </a:br>
            <a:r>
              <a:rPr lang="en-US" dirty="0"/>
              <a:t>&lt;/script&gt;</a:t>
            </a:r>
            <a:br>
              <a:rPr lang="en-US" dirty="0"/>
            </a:br>
            <a:r>
              <a:rPr lang="en-US" dirty="0" smtClean="0"/>
              <a:t>&lt;/</a:t>
            </a:r>
            <a:r>
              <a:rPr lang="en-US" dirty="0"/>
              <a:t>body&gt;</a:t>
            </a:r>
            <a:br>
              <a:rPr lang="en-US" dirty="0"/>
            </a:br>
            <a:r>
              <a:rPr lang="en-US" dirty="0"/>
              <a:t>&lt;/html&gt; </a:t>
            </a:r>
            <a:r>
              <a:rPr lang="en-US" dirty="0" smtClean="0"/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75305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Changing HTML Style</a:t>
            </a:r>
          </a:p>
          <a:p>
            <a:r>
              <a:rPr lang="en-US" dirty="0"/>
              <a:t>To change the style of an HTML element, use this syntax:</a:t>
            </a:r>
          </a:p>
          <a:p>
            <a:r>
              <a:rPr lang="en-US" dirty="0" err="1"/>
              <a:t>document.getElementById</a:t>
            </a:r>
            <a:r>
              <a:rPr lang="en-US" dirty="0"/>
              <a:t>(</a:t>
            </a:r>
            <a:r>
              <a:rPr lang="en-US" i="1" dirty="0"/>
              <a:t>id</a:t>
            </a:r>
            <a:r>
              <a:rPr lang="en-US" dirty="0"/>
              <a:t>).</a:t>
            </a:r>
            <a:r>
              <a:rPr lang="en-US" dirty="0" err="1"/>
              <a:t>style.</a:t>
            </a:r>
            <a:r>
              <a:rPr lang="en-US" i="1" dirty="0" err="1"/>
              <a:t>property</a:t>
            </a:r>
            <a:r>
              <a:rPr lang="en-US" dirty="0"/>
              <a:t>=</a:t>
            </a:r>
            <a:r>
              <a:rPr lang="en-US" i="1" dirty="0"/>
              <a:t>new style</a:t>
            </a:r>
            <a:r>
              <a:rPr lang="en-US" dirty="0"/>
              <a:t> </a:t>
            </a:r>
          </a:p>
          <a:p>
            <a:r>
              <a:rPr lang="en-US" dirty="0"/>
              <a:t>The following example changes the style of a &lt;p&gt; element</a:t>
            </a:r>
            <a:r>
              <a:rPr lang="en-US" dirty="0" smtClean="0"/>
              <a:t>:</a:t>
            </a:r>
          </a:p>
          <a:p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 smtClean="0"/>
              <a:t>&lt;</a:t>
            </a:r>
            <a:r>
              <a:rPr lang="en-US" dirty="0"/>
              <a:t>p id="p2"&gt;Hello World!&lt;/p&gt;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&lt;script&gt;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err="1" smtClean="0"/>
              <a:t>document.getElementById</a:t>
            </a:r>
            <a:r>
              <a:rPr lang="en-US" dirty="0"/>
              <a:t>("p2").</a:t>
            </a:r>
            <a:r>
              <a:rPr lang="en-US" dirty="0" err="1"/>
              <a:t>style.color</a:t>
            </a:r>
            <a:r>
              <a:rPr lang="en-US" dirty="0"/>
              <a:t> = "blue";</a:t>
            </a:r>
            <a:br>
              <a:rPr lang="en-US" dirty="0"/>
            </a:br>
            <a:r>
              <a:rPr lang="en-US" dirty="0"/>
              <a:t>&lt;/script&gt;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&lt;p&gt;The paragraph above was changed by a script.&lt;/p&gt;</a:t>
            </a:r>
            <a:br>
              <a:rPr lang="en-US" dirty="0"/>
            </a:br>
            <a:r>
              <a:rPr lang="en-US" dirty="0" smtClean="0"/>
              <a:t>&lt;/</a:t>
            </a:r>
            <a:r>
              <a:rPr lang="en-US" dirty="0"/>
              <a:t>body&gt;</a:t>
            </a:r>
            <a:br>
              <a:rPr lang="en-US" dirty="0"/>
            </a:br>
            <a:r>
              <a:rPr lang="en-US" dirty="0"/>
              <a:t>&lt;/html&gt;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36320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410200"/>
          </a:xfrm>
        </p:spPr>
        <p:txBody>
          <a:bodyPr>
            <a:normAutofit/>
          </a:bodyPr>
          <a:lstStyle/>
          <a:p>
            <a:r>
              <a:rPr lang="en-US" b="1" dirty="0"/>
              <a:t>Style object</a:t>
            </a:r>
          </a:p>
          <a:p>
            <a:r>
              <a:rPr lang="en-US" dirty="0"/>
              <a:t>The Style object represents an individual style statement.</a:t>
            </a:r>
          </a:p>
          <a:p>
            <a:r>
              <a:rPr lang="en-US" b="1" dirty="0"/>
              <a:t>Access a Style Object</a:t>
            </a:r>
          </a:p>
          <a:p>
            <a:r>
              <a:rPr lang="en-US" dirty="0"/>
              <a:t>The Style object can be accessed from the head section of the document, or from specific HTML element(s).</a:t>
            </a:r>
          </a:p>
          <a:p>
            <a:r>
              <a:rPr lang="en-US" dirty="0"/>
              <a:t>Accessing style object(s) from the head section of the document</a:t>
            </a:r>
            <a:r>
              <a:rPr lang="en-US" dirty="0" smtClean="0"/>
              <a:t>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x = </a:t>
            </a:r>
            <a:r>
              <a:rPr lang="en-US" dirty="0" err="1"/>
              <a:t>document.getElementsByTagName</a:t>
            </a:r>
            <a:r>
              <a:rPr lang="en-US" dirty="0"/>
              <a:t>("STYLE"); </a:t>
            </a:r>
            <a:endParaRPr lang="en-US" dirty="0" smtClean="0"/>
          </a:p>
          <a:p>
            <a:r>
              <a:rPr lang="en-US" dirty="0"/>
              <a:t>Accessing a specified element's style object</a:t>
            </a:r>
            <a:r>
              <a:rPr lang="en-US" dirty="0" smtClean="0"/>
              <a:t>:</a:t>
            </a:r>
          </a:p>
          <a:p>
            <a:r>
              <a:rPr lang="en-US" dirty="0">
                <a:effectLst/>
              </a:rPr>
              <a:t>	</a:t>
            </a:r>
            <a:r>
              <a:rPr lang="en-US" dirty="0" err="1"/>
              <a:t>var</a:t>
            </a:r>
            <a:r>
              <a:rPr lang="en-US" dirty="0"/>
              <a:t> x = </a:t>
            </a:r>
            <a:r>
              <a:rPr lang="en-US" dirty="0" err="1"/>
              <a:t>document.getElementById</a:t>
            </a:r>
            <a:r>
              <a:rPr lang="en-US" dirty="0"/>
              <a:t>("myH1").style;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2919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410200"/>
          </a:xfrm>
        </p:spPr>
        <p:txBody>
          <a:bodyPr>
            <a:normAutofit/>
          </a:bodyPr>
          <a:lstStyle/>
          <a:p>
            <a:r>
              <a:rPr lang="en-US" b="1" dirty="0"/>
              <a:t>Create a Style Object</a:t>
            </a:r>
          </a:p>
          <a:p>
            <a:r>
              <a:rPr lang="en-US" dirty="0"/>
              <a:t>You can create a &lt;style&gt; element by using the </a:t>
            </a:r>
            <a:r>
              <a:rPr lang="en-US" dirty="0" smtClean="0"/>
              <a:t>	</a:t>
            </a:r>
            <a:r>
              <a:rPr lang="en-US" dirty="0" err="1" smtClean="0"/>
              <a:t>document.createElement</a:t>
            </a:r>
            <a:r>
              <a:rPr lang="en-US" dirty="0"/>
              <a:t>() method</a:t>
            </a:r>
            <a:r>
              <a:rPr lang="en-US" dirty="0" smtClean="0"/>
              <a:t>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x = </a:t>
            </a:r>
            <a:r>
              <a:rPr lang="en-US" dirty="0" err="1"/>
              <a:t>document.createElement</a:t>
            </a:r>
            <a:r>
              <a:rPr lang="en-US" dirty="0"/>
              <a:t>("STYLE"); </a:t>
            </a:r>
            <a:endParaRPr lang="en-US" dirty="0" smtClean="0"/>
          </a:p>
          <a:p>
            <a:r>
              <a:rPr lang="en-US" dirty="0"/>
              <a:t>You can also set the style properties of an existing element</a:t>
            </a:r>
            <a:r>
              <a:rPr lang="en-US" dirty="0" smtClean="0"/>
              <a:t>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document.getElementById</a:t>
            </a:r>
            <a:r>
              <a:rPr lang="en-US" dirty="0"/>
              <a:t>("myH1").</a:t>
            </a:r>
            <a:r>
              <a:rPr lang="en-US" dirty="0" err="1"/>
              <a:t>style.color</a:t>
            </a:r>
            <a:r>
              <a:rPr lang="en-US" dirty="0"/>
              <a:t> = "red";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34797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382000" cy="5562600"/>
          </a:xfrm>
        </p:spPr>
        <p:txBody>
          <a:bodyPr>
            <a:normAutofit/>
          </a:bodyPr>
          <a:lstStyle/>
          <a:p>
            <a:r>
              <a:rPr lang="en-US" b="1" dirty="0"/>
              <a:t>Style Object Properties </a:t>
            </a:r>
          </a:p>
          <a:p>
            <a:r>
              <a:rPr lang="en-US" dirty="0"/>
              <a:t>The "CSS" column indicates in which CSS version the property is defined (CSS1, CSS2, or CSS3).</a:t>
            </a:r>
            <a:endParaRPr lang="en-US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2411506"/>
            <a:ext cx="86391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339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382000" cy="5715000"/>
          </a:xfrm>
        </p:spPr>
        <p:txBody>
          <a:bodyPr>
            <a:normAutofit/>
          </a:bodyPr>
          <a:lstStyle/>
          <a:p>
            <a:r>
              <a:rPr lang="en-US" b="1" dirty="0"/>
              <a:t>Style Object Properties </a:t>
            </a:r>
          </a:p>
          <a:p>
            <a:r>
              <a:rPr lang="en-US" dirty="0"/>
              <a:t>The "CSS" column indicates in which CSS version the property is defined (CSS1, CSS2, or CSS3).</a:t>
            </a:r>
            <a:endParaRPr lang="en-US" dirty="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53" y="2329143"/>
            <a:ext cx="861060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84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382000" cy="5715000"/>
          </a:xfrm>
        </p:spPr>
        <p:txBody>
          <a:bodyPr>
            <a:normAutofit/>
          </a:bodyPr>
          <a:lstStyle/>
          <a:p>
            <a:r>
              <a:rPr lang="en-US" b="1" dirty="0"/>
              <a:t>Style Object Properties </a:t>
            </a:r>
          </a:p>
          <a:p>
            <a:r>
              <a:rPr lang="en-US" dirty="0"/>
              <a:t>The "CSS" column indicates in which CSS version the property is defined (CSS1, CSS2, or CSS3).</a:t>
            </a:r>
            <a:endParaRPr lang="en-US" dirty="0">
              <a:effectLst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310581"/>
              </p:ext>
            </p:extLst>
          </p:nvPr>
        </p:nvGraphicFramePr>
        <p:xfrm>
          <a:off x="457200" y="2438400"/>
          <a:ext cx="7848601" cy="38378094"/>
        </p:xfrm>
        <a:graphic>
          <a:graphicData uri="http://schemas.openxmlformats.org/drawingml/2006/table">
            <a:tbl>
              <a:tblPr/>
              <a:tblGrid>
                <a:gridCol w="2075606"/>
                <a:gridCol w="4966610"/>
                <a:gridCol w="806385"/>
              </a:tblGrid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Property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Description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CSS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3"/>
                        </a:rPr>
                        <a:t>alignContent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alignment between the lines inside a flexible container when the items do not use all available space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4"/>
                        </a:rPr>
                        <a:t>alignItems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alignment for items inside a flexible container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5"/>
                        </a:rPr>
                        <a:t>alignSelf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alignment for selected items inside a flexible container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6"/>
                        </a:rPr>
                        <a:t>animation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shorthand property for all the animation properties below, except the animationPlayState property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7"/>
                        </a:rPr>
                        <a:t>animationDelay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when the animation will start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8"/>
                        </a:rPr>
                        <a:t>animationDirection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whether or not the animation should play in reverse on alternate cycles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9"/>
                        </a:rPr>
                        <a:t>animationDuration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how many seconds or milliseconds an animation takes to complete one cycle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0"/>
                        </a:rPr>
                        <a:t>animationFillMode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what values are applied by the animation outside the time it is executing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1"/>
                        </a:rPr>
                        <a:t>animationIterationCount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number of times an animation should be played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2"/>
                        </a:rPr>
                        <a:t>animationName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a name for the @keyframes animation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3"/>
                        </a:rPr>
                        <a:t>animationTimingFunction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speed curve of the animation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4"/>
                        </a:rPr>
                        <a:t>animationPlayState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whether the animation is running or paused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5"/>
                        </a:rPr>
                        <a:t>background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all the background properties in one declaration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6"/>
                        </a:rPr>
                        <a:t>backgroundAttachment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whether a background-image is fixed or scrolls with the page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7"/>
                        </a:rPr>
                        <a:t>backgroundColor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background-color of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8"/>
                        </a:rPr>
                        <a:t>backgroundImage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background-image for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9"/>
                        </a:rPr>
                        <a:t>backgroundPosition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starting position of a background-image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20"/>
                        </a:rPr>
                        <a:t>backgroundRepeat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how to repeat (tile) a background-image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21"/>
                        </a:rPr>
                        <a:t>backgroundClip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painting area of the background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22"/>
                        </a:rPr>
                        <a:t>backgroundOrigin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positioning area of the background images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23"/>
                        </a:rPr>
                        <a:t>backgroundSize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size of the background image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24"/>
                        </a:rPr>
                        <a:t>backfaceVisibility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whether or not an element should be visible when not facing the screen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25"/>
                        </a:rPr>
                        <a:t>border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borderWidth, borderStyle, and borderColor in one declaration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26"/>
                        </a:rPr>
                        <a:t>borderBottom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all the borderBottom* properties in one declaration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27"/>
                        </a:rPr>
                        <a:t>borderBottomColor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color of the bottom border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1 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28"/>
                        </a:rPr>
                        <a:t>borderBottomLeftRadius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shape of the border of the bottom-left corner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29"/>
                        </a:rPr>
                        <a:t>borderBottomRightRadius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shape of the border of the bottom-right corner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30"/>
                        </a:rPr>
                        <a:t>borderBottomStyle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style of the bottom border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31"/>
                        </a:rPr>
                        <a:t>borderBottomWidth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width of the bottom border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32"/>
                        </a:rPr>
                        <a:t>borderCollapse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whether the table border should be collapsed into a single border, or not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33"/>
                        </a:rPr>
                        <a:t>borderColor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Sets or returns the color of an element's border (can have up to four values)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34"/>
                        </a:rPr>
                        <a:t>borderImage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shorthand property for setting or returning all the borderImage* properties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35"/>
                        </a:rPr>
                        <a:t>borderImageOutset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Sets or returns the amount by which the border image area extends beyond the border box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36"/>
                        </a:rPr>
                        <a:t>borderImageRepeat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whether the image-border should be repeated, rounded or stretched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37"/>
                        </a:rPr>
                        <a:t>borderImageSlice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inward offsets of the image-border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38"/>
                        </a:rPr>
                        <a:t>borderImageSource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image to be used as a border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39"/>
                        </a:rPr>
                        <a:t>borderImageWidth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widths of the image-border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40"/>
                        </a:rPr>
                        <a:t>borderLeft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all the borderLeft* properties in one declaration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41"/>
                        </a:rPr>
                        <a:t>borderLeftColor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color of the left border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42"/>
                        </a:rPr>
                        <a:t>borderLeftStyle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style of the left border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43"/>
                        </a:rPr>
                        <a:t>borderLeftWidth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width of the left border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44"/>
                        </a:rPr>
                        <a:t>borderRadius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shorthand property for setting or returning all the four border*Radius properties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45"/>
                        </a:rPr>
                        <a:t>borderRight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all the borderRight* properties in one declaration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46"/>
                        </a:rPr>
                        <a:t>borderRightColor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color of the right border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47"/>
                        </a:rPr>
                        <a:t>borderRightStyle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style of the right border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48"/>
                        </a:rPr>
                        <a:t>borderRightWidth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width of the right border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49"/>
                        </a:rPr>
                        <a:t>borderSpacing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space between cells in a table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50"/>
                        </a:rPr>
                        <a:t>borderStyle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style of an element's border (can have up to four values)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51"/>
                        </a:rPr>
                        <a:t>borderTop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all the borderTop* properties in one declaration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52"/>
                        </a:rPr>
                        <a:t>borderTopColor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color of the top border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53"/>
                        </a:rPr>
                        <a:t>borderTopLeftRadius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shape of the border of the top-left corner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54"/>
                        </a:rPr>
                        <a:t>borderTopRightRadius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shape of the border of the top-right corner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55"/>
                        </a:rPr>
                        <a:t>borderTopStyle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style of the top border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56"/>
                        </a:rPr>
                        <a:t>borderTopWidth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width of the top border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57"/>
                        </a:rPr>
                        <a:t>borderWidth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width of an element's border (can have up to four values)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58"/>
                        </a:rPr>
                        <a:t>bottom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bottom position of a positioned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boxDecorationBreak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behaviour of the background and border of an element at page-break, or, for in-line elements, at line-break.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59"/>
                        </a:rPr>
                        <a:t>boxShadow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Attaches one or more drop-shadows to the box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60"/>
                        </a:rPr>
                        <a:t>boxSizing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Allows you to define certain elements to fit an area in a certain way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61"/>
                        </a:rPr>
                        <a:t>captionSide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position of the table caption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62"/>
                        </a:rPr>
                        <a:t>clear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position of the element relative to floating objects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63"/>
                        </a:rPr>
                        <a:t>clip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which part of a positioned element is visible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64"/>
                        </a:rPr>
                        <a:t>color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color of the text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65"/>
                        </a:rPr>
                        <a:t>columnCount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number of columns an element should be divided into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66"/>
                        </a:rPr>
                        <a:t>columnFill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how to fill columns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67"/>
                        </a:rPr>
                        <a:t>columnGap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gap between the columns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68"/>
                        </a:rPr>
                        <a:t>columnRule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shorthand property for setting or returning all the columnRule* properties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69"/>
                        </a:rPr>
                        <a:t>columnRuleColor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color of the rule between columns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70"/>
                        </a:rPr>
                        <a:t>columnRuleStyle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style of the rule between columns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71"/>
                        </a:rPr>
                        <a:t>columnRuleWidth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width of the rule between columns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72"/>
                        </a:rPr>
                        <a:t>columns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shorthand property for setting or returning columnWidth and columnCount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73"/>
                        </a:rPr>
                        <a:t>columnSpan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how many columns an element should span across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74"/>
                        </a:rPr>
                        <a:t>columnWidth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width of the columns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content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Used with the :before and :after pseudo-elements, to insert generated content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75"/>
                        </a:rPr>
                        <a:t>counterIncrement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Increments one or more counters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76"/>
                        </a:rPr>
                        <a:t>counterReset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Creates or resets one or more counters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77"/>
                        </a:rPr>
                        <a:t>cursor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type of cursor to display for the mouse pointer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78"/>
                        </a:rPr>
                        <a:t>direction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text direction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79"/>
                        </a:rPr>
                        <a:t>display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an element's display type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80"/>
                        </a:rPr>
                        <a:t>emptyCells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whether to show the border and background of empty cells, or not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81"/>
                        </a:rPr>
                        <a:t>flex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length of the item, relative to the rest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82"/>
                        </a:rPr>
                        <a:t>flexBasis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initial length of a flexible item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83"/>
                        </a:rPr>
                        <a:t>flexDirection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direction of the flexible items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84"/>
                        </a:rPr>
                        <a:t>flexFlow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shorthand property for the flexDirection and the flexWrap properties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85"/>
                        </a:rPr>
                        <a:t>flexGrow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how much the item will grow relative to the rest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86"/>
                        </a:rPr>
                        <a:t>flexShrink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how the item will shrink relative to the rest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87"/>
                        </a:rPr>
                        <a:t>flexWrap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Sets or returns whether the flexible items should wrap or not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88"/>
                        </a:rPr>
                        <a:t>cssFloat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horizontal alignment of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89"/>
                        </a:rPr>
                        <a:t>font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fontStyle, fontVariant, fontWeight, fontSize, lineHeight, and fontFamily in one declaration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90"/>
                        </a:rPr>
                        <a:t>fontFamily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font family for text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91"/>
                        </a:rPr>
                        <a:t>fontSize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font size of the text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92"/>
                        </a:rPr>
                        <a:t>fontStyle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whether the style of the font is normal, italic or oblique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93"/>
                        </a:rPr>
                        <a:t>fontVariant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whether the font should be displayed in small capital letters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94"/>
                        </a:rPr>
                        <a:t>fontWeight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boldness of the font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95"/>
                        </a:rPr>
                        <a:t>fontSizeAdjust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Preserves the readability of text when font fallback occurs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fontStretch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Selects a normal, condensed, or expanded face from a font family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hangingPunctuation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Specifies whether a punctuation character may be placed outside the line box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96"/>
                        </a:rPr>
                        <a:t>height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height of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hyphens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how to split words to improve the layout of paragraphs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icon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Provides the author the ability to style an element with an iconic equivalent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imageOrientation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Specifies a rotation in the right or clockwise direction that a user agent applies to an image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97"/>
                        </a:rPr>
                        <a:t>justifyContent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alignment between the items inside a flexible container when the items do not use all available space.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98"/>
                        </a:rPr>
                        <a:t>left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left position of a positioned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99"/>
                        </a:rPr>
                        <a:t>letterSpacing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space between characters in a text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00"/>
                        </a:rPr>
                        <a:t>lineHeight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distance between lines in a text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01"/>
                        </a:rPr>
                        <a:t>listStyle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listStyleImage, listStylePosition, and listStyleType in one declaration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02"/>
                        </a:rPr>
                        <a:t>listStyleImage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an image as the list-item marker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03"/>
                        </a:rPr>
                        <a:t>listStylePosition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position of the list-item marker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04"/>
                        </a:rPr>
                        <a:t>listStyleType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list-item marker type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05"/>
                        </a:rPr>
                        <a:t>margin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margins of an element (can have up to four values)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06"/>
                        </a:rPr>
                        <a:t>marginBottom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bottom margin of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07"/>
                        </a:rPr>
                        <a:t>marginLeft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left margin of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08"/>
                        </a:rPr>
                        <a:t>marginRight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right margin of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09"/>
                        </a:rPr>
                        <a:t>marginTop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top margin of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10"/>
                        </a:rPr>
                        <a:t>maxHeight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maximum height of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11"/>
                        </a:rPr>
                        <a:t>maxWidth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maximum width of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12"/>
                        </a:rPr>
                        <a:t>minHeight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minimum height of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13"/>
                        </a:rPr>
                        <a:t>minWidth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minimum width of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navDown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where to navigate when using the arrow-down navigation key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navIndex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tabbing order for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navLeft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where to navigate when using the arrow-left navigation key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navRight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where to navigate when using the arrow-right navigation key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navUp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where to navigate when using the arrow-up navigation key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14"/>
                        </a:rPr>
                        <a:t>opacity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opacity level for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15"/>
                        </a:rPr>
                        <a:t>order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order of the flexible item, relative to the rest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181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16"/>
                        </a:rPr>
                        <a:t>orphans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minimum number of lines for an element that must be left at the bottom of a page when a page break occurs inside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17"/>
                        </a:rPr>
                        <a:t>outline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all the outline properties in one declaration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18"/>
                        </a:rPr>
                        <a:t>outlineColor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color of the outline around a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19"/>
                        </a:rPr>
                        <a:t>outlineOffset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Offsets an outline, and draws it beyond the border edge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20"/>
                        </a:rPr>
                        <a:t>outlineStyle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style of the outline around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21"/>
                        </a:rPr>
                        <a:t>outlineWidth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width of the outline around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22"/>
                        </a:rPr>
                        <a:t>overflow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what to do with content that renders outside the element box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23"/>
                        </a:rPr>
                        <a:t>overflowX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Specifies what to do with the left/right edges of the content, if it overflows the element's content area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24"/>
                        </a:rPr>
                        <a:t>overflowY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Specifies what to do with the top/bottom edges of the content, if it overflows the element's content area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25"/>
                        </a:rPr>
                        <a:t>padding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padding of an element (can have up to four values)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26"/>
                        </a:rPr>
                        <a:t>paddingBottom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bottom padding of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27"/>
                        </a:rPr>
                        <a:t>paddingLeft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left padding of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28"/>
                        </a:rPr>
                        <a:t>paddingRight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right padding of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29"/>
                        </a:rPr>
                        <a:t>paddingTop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top padding of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30"/>
                        </a:rPr>
                        <a:t>pageBreakAfter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page-break behavior after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31"/>
                        </a:rPr>
                        <a:t>pageBreakBefore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page-break behavior before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32"/>
                        </a:rPr>
                        <a:t>pageBreakInside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page-break behavior inside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33"/>
                        </a:rPr>
                        <a:t>perspective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perspective on how 3D elements are viewed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34"/>
                        </a:rPr>
                        <a:t>perspectiveOrigin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bottom position of 3D elements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35"/>
                        </a:rPr>
                        <a:t>position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type of positioning method used for an element (static, relative, absolute or fixed)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36"/>
                        </a:rPr>
                        <a:t>quotes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type of quotation marks for embedded quotations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37"/>
                        </a:rPr>
                        <a:t>resize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whether or not an element is resizable by the user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38"/>
                        </a:rPr>
                        <a:t>right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right position of a positioned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39"/>
                        </a:rPr>
                        <a:t>tableLayout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way to lay out table cells, rows, and columns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40"/>
                        </a:rPr>
                        <a:t>tabSize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length of the tab-character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41"/>
                        </a:rPr>
                        <a:t>textAlign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horizontal alignment of text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42"/>
                        </a:rPr>
                        <a:t>textAlignLast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how the last line of a block or a line right before a forced line break is aligned when text-align is "justify"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43"/>
                        </a:rPr>
                        <a:t>textDecoration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decoration of a text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44"/>
                        </a:rPr>
                        <a:t>textDecorationColor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color of the text-decoration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45"/>
                        </a:rPr>
                        <a:t>textDecorationLine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type of line in a text-decoration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46"/>
                        </a:rPr>
                        <a:t>textDecorationStyle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style of the line in a text decoration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47"/>
                        </a:rPr>
                        <a:t>textIndent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indentation of the first line of text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/>
                        <a:t>textJustify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justification method used when text-align is "justify"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48"/>
                        </a:rPr>
                        <a:t>textOverflow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what should happen when text overflows the containing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49"/>
                        </a:rPr>
                        <a:t>textShadow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shadow effect of a text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50"/>
                        </a:rPr>
                        <a:t>textTransform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capitalization of a text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51"/>
                        </a:rPr>
                        <a:t>top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top position of a positioned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52"/>
                        </a:rPr>
                        <a:t>transform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Applies a 2D or 3D transformation to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53"/>
                        </a:rPr>
                        <a:t>transformOrigin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position of transformed elements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54"/>
                        </a:rPr>
                        <a:t>transformStyle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how nested elements are rendered in 3D space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55"/>
                        </a:rPr>
                        <a:t>transition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 shorthand property for setting or returning the four transition properties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56"/>
                        </a:rPr>
                        <a:t>transitionProperty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CSS property that the transition effect is for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57"/>
                        </a:rPr>
                        <a:t>transitionDuration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how many seconds or milliseconds a transition effect takes to complete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58"/>
                        </a:rPr>
                        <a:t>transitionTimingFunction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speed curve of the transition effect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59"/>
                        </a:rPr>
                        <a:t>transitionDelay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when the transition effect will start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60"/>
                        </a:rPr>
                        <a:t>unicodeBidi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whether the text should be overridden to support multiple languages in the same document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61"/>
                        </a:rPr>
                        <a:t>verticalAlign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vertical alignment of the content in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62"/>
                        </a:rPr>
                        <a:t>visibility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whether an element should be visible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63"/>
                        </a:rPr>
                        <a:t>whiteSpace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how to handle tabs, line breaks and whitespace in a text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64"/>
                        </a:rPr>
                        <a:t>width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width of an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65"/>
                        </a:rPr>
                        <a:t>wordBreak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line breaking rules for non-CJK scripts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66"/>
                        </a:rPr>
                        <a:t>wordSpacing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spacing between words in a text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67"/>
                        </a:rPr>
                        <a:t>wordWrap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Allows long, unbreakable words to be broken and wrap to the next line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3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68"/>
                        </a:rPr>
                        <a:t>widows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minimum number of lines for an element that must be visible at the top of a page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200">
                          <a:hlinkClick r:id="rId169"/>
                        </a:rPr>
                        <a:t>zIndex</a:t>
                      </a:r>
                      <a:endParaRPr lang="en-US" sz="1200"/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Sets or returns the stack order of a positioned element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 marL="3895" marR="3895" marT="1947" marB="194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1709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– example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01000" cy="5638799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</a:t>
            </a:r>
            <a:r>
              <a:rPr lang="en-US" sz="2400" dirty="0" smtClean="0"/>
              <a:t>&gt; &lt;</a:t>
            </a:r>
            <a:r>
              <a:rPr lang="en-US" sz="2400" dirty="0"/>
              <a:t>html</a:t>
            </a:r>
            <a:r>
              <a:rPr lang="en-US" sz="2400" dirty="0" smtClean="0"/>
              <a:t>&gt; &lt;</a:t>
            </a:r>
            <a:r>
              <a:rPr lang="en-US" sz="2400" dirty="0"/>
              <a:t>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h1&gt;JavaScript Can Validate Input&lt;/h1&gt;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p&gt;Please input a number between 1 and 10:&lt;/p&gt;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input id="numb" type="number"&gt;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button type="button" </a:t>
            </a:r>
            <a:r>
              <a:rPr lang="en-US" sz="2400" dirty="0" err="1"/>
              <a:t>onclick</a:t>
            </a:r>
            <a:r>
              <a:rPr lang="en-US" sz="2400" dirty="0"/>
              <a:t>="</a:t>
            </a:r>
            <a:r>
              <a:rPr lang="en-US" sz="2400" dirty="0" err="1"/>
              <a:t>myFunction</a:t>
            </a:r>
            <a:r>
              <a:rPr lang="en-US" sz="2400" dirty="0"/>
              <a:t>()"&gt;Submit&lt;/button&gt;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 id="demo"&gt;&lt;/p&gt;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function </a:t>
            </a:r>
            <a:r>
              <a:rPr lang="en-US" sz="2400" dirty="0" err="1"/>
              <a:t>myFunction</a:t>
            </a:r>
            <a:r>
              <a:rPr lang="en-US" sz="2400" dirty="0"/>
              <a:t>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var</a:t>
            </a:r>
            <a:r>
              <a:rPr lang="en-US" sz="2400" dirty="0"/>
              <a:t> x, text;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</a:t>
            </a:r>
            <a:r>
              <a:rPr lang="en-US" sz="2400" dirty="0"/>
              <a:t>// Get the value of the input field with id="numb"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x = </a:t>
            </a:r>
            <a:r>
              <a:rPr lang="en-US" sz="2400" dirty="0" err="1"/>
              <a:t>document.getElementById</a:t>
            </a:r>
            <a:r>
              <a:rPr lang="en-US" sz="2400" dirty="0"/>
              <a:t>("numb").value;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</a:t>
            </a:r>
            <a:r>
              <a:rPr lang="en-US" sz="2400" dirty="0"/>
              <a:t>// If x is Not a Number or less than one or greater than 10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if (</a:t>
            </a:r>
            <a:r>
              <a:rPr lang="en-US" sz="2400" dirty="0" err="1"/>
              <a:t>isNaN</a:t>
            </a:r>
            <a:r>
              <a:rPr lang="en-US" sz="2400" dirty="0"/>
              <a:t>(x) || x &lt; 1 || x &gt; 10)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text = "Input not valid";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 else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text = "Input OK";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document.getElementById</a:t>
            </a:r>
            <a:r>
              <a:rPr lang="en-US" sz="2400" dirty="0"/>
              <a:t>("demo").</a:t>
            </a:r>
            <a:r>
              <a:rPr lang="en-US" sz="2400" dirty="0" err="1"/>
              <a:t>innerHTML</a:t>
            </a:r>
            <a:r>
              <a:rPr lang="en-US" sz="2400" dirty="0"/>
              <a:t> = text;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</a:t>
            </a:r>
            <a:r>
              <a:rPr lang="en-US" sz="2400" dirty="0" smtClean="0"/>
              <a:t>&gt; &lt;/</a:t>
            </a:r>
            <a:r>
              <a:rPr lang="en-US" sz="2400" dirty="0"/>
              <a:t>body</a:t>
            </a:r>
            <a:r>
              <a:rPr lang="en-US" sz="2400" dirty="0" smtClean="0"/>
              <a:t>&gt; &lt;/</a:t>
            </a:r>
            <a:r>
              <a:rPr lang="en-US" sz="2400" dirty="0"/>
              <a:t>html&gt;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://www.w3schools.com/jsref/default.asp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084" y="860612"/>
            <a:ext cx="5210175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437" y="4724400"/>
            <a:ext cx="4945716" cy="196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17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447800"/>
            <a:ext cx="7924800" cy="5257800"/>
          </a:xfrm>
        </p:spPr>
        <p:txBody>
          <a:bodyPr>
            <a:normAutofit/>
          </a:bodyPr>
          <a:lstStyle/>
          <a:p>
            <a:r>
              <a:rPr lang="en-US" dirty="0"/>
              <a:t>HTML DOM allows JavaScript to react to HTML events</a:t>
            </a:r>
            <a:r>
              <a:rPr lang="en-US" dirty="0" smtClean="0"/>
              <a:t>.</a:t>
            </a:r>
          </a:p>
          <a:p>
            <a:r>
              <a:rPr lang="en-US" b="1" dirty="0"/>
              <a:t>Reacting to Events</a:t>
            </a:r>
          </a:p>
          <a:p>
            <a:r>
              <a:rPr lang="en-US" dirty="0"/>
              <a:t>A JavaScript can be executed when an event occurs, like when a user clicks on an HTML element.</a:t>
            </a:r>
          </a:p>
          <a:p>
            <a:r>
              <a:rPr lang="en-US" dirty="0"/>
              <a:t>To execute code when a user clicks on an element, add JavaScript code to an HTML event attribute:</a:t>
            </a:r>
          </a:p>
          <a:p>
            <a:r>
              <a:rPr lang="en-US" dirty="0" err="1"/>
              <a:t>onclick</a:t>
            </a:r>
            <a:r>
              <a:rPr lang="en-US" dirty="0"/>
              <a:t>=</a:t>
            </a:r>
            <a:r>
              <a:rPr lang="en-US" i="1" dirty="0"/>
              <a:t>JavaScript</a:t>
            </a:r>
            <a:r>
              <a:rPr lang="en-US" dirty="0"/>
              <a:t> </a:t>
            </a:r>
          </a:p>
          <a:p>
            <a:endParaRPr lang="en-US" dirty="0" smtClean="0">
              <a:effectLst/>
            </a:endParaRPr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53752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/>
          </a:bodyPr>
          <a:lstStyle/>
          <a:p>
            <a:r>
              <a:rPr lang="en-US" dirty="0"/>
              <a:t>Examples of HTML events:</a:t>
            </a:r>
          </a:p>
          <a:p>
            <a:pPr marL="914400"/>
            <a:r>
              <a:rPr lang="en-US" dirty="0"/>
              <a:t>When a user clicks the mouse</a:t>
            </a:r>
          </a:p>
          <a:p>
            <a:pPr marL="914400"/>
            <a:r>
              <a:rPr lang="en-US" dirty="0"/>
              <a:t>When a web page has loaded</a:t>
            </a:r>
          </a:p>
          <a:p>
            <a:pPr marL="914400"/>
            <a:r>
              <a:rPr lang="en-US" dirty="0"/>
              <a:t>When an image has been loaded</a:t>
            </a:r>
          </a:p>
          <a:p>
            <a:pPr marL="914400"/>
            <a:r>
              <a:rPr lang="en-US" dirty="0"/>
              <a:t>When the mouse moves over an element</a:t>
            </a:r>
          </a:p>
          <a:p>
            <a:pPr marL="914400"/>
            <a:r>
              <a:rPr lang="en-US" dirty="0"/>
              <a:t>When an input field is changed</a:t>
            </a:r>
          </a:p>
          <a:p>
            <a:pPr marL="914400"/>
            <a:r>
              <a:rPr lang="en-US" dirty="0"/>
              <a:t>When an HTML form is submitted</a:t>
            </a:r>
          </a:p>
          <a:p>
            <a:pPr marL="914400"/>
            <a:r>
              <a:rPr lang="en-US" dirty="0"/>
              <a:t>When a user strokes a key </a:t>
            </a:r>
            <a:endParaRPr lang="en-US" dirty="0" smtClean="0">
              <a:effectLst/>
            </a:endParaRPr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93796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/>
          </a:bodyPr>
          <a:lstStyle/>
          <a:p>
            <a:r>
              <a:rPr lang="en-US" dirty="0"/>
              <a:t>In this example, the content of the &lt;h1&gt; element is changed when a user clicks on it</a:t>
            </a:r>
            <a:r>
              <a:rPr lang="en-US" dirty="0" smtClean="0"/>
              <a:t>:</a:t>
            </a:r>
          </a:p>
          <a:p>
            <a:endParaRPr lang="en-US" dirty="0">
              <a:effectLst/>
            </a:endParaRPr>
          </a:p>
          <a:p>
            <a:r>
              <a:rPr lang="en-US" dirty="0"/>
              <a:t>&lt;!DOCTYPE html&gt;</a:t>
            </a:r>
            <a:br>
              <a:rPr lang="en-US" dirty="0"/>
            </a:br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&lt;h1 </a:t>
            </a:r>
            <a:r>
              <a:rPr lang="en-US" dirty="0" err="1"/>
              <a:t>onclick</a:t>
            </a:r>
            <a:r>
              <a:rPr lang="en-US" dirty="0"/>
              <a:t>="</a:t>
            </a:r>
            <a:r>
              <a:rPr lang="en-US" dirty="0" err="1"/>
              <a:t>this.innerHTML</a:t>
            </a:r>
            <a:r>
              <a:rPr lang="en-US" dirty="0"/>
              <a:t>='</a:t>
            </a:r>
            <a:r>
              <a:rPr lang="en-US" dirty="0" err="1"/>
              <a:t>Ooops</a:t>
            </a:r>
            <a:r>
              <a:rPr lang="en-US" dirty="0"/>
              <a:t>!'"&gt;Click on this text!&lt;/h1&gt;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&lt;/body&gt;</a:t>
            </a:r>
            <a:br>
              <a:rPr lang="en-US" dirty="0"/>
            </a:br>
            <a:r>
              <a:rPr lang="en-US" dirty="0"/>
              <a:t>&lt;/html&gt;</a:t>
            </a:r>
            <a:endParaRPr lang="en-US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667000"/>
            <a:ext cx="3381375" cy="933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4895850"/>
            <a:ext cx="19621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87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/>
          </a:bodyPr>
          <a:lstStyle/>
          <a:p>
            <a:r>
              <a:rPr lang="en-US" b="1" dirty="0"/>
              <a:t>HTML Event Attributes</a:t>
            </a:r>
          </a:p>
          <a:p>
            <a:r>
              <a:rPr lang="en-US" dirty="0"/>
              <a:t>To assign events to HTML elements you can use event attributes.</a:t>
            </a:r>
          </a:p>
          <a:p>
            <a:r>
              <a:rPr lang="en-US" b="1" dirty="0"/>
              <a:t>Example</a:t>
            </a:r>
          </a:p>
          <a:p>
            <a:r>
              <a:rPr lang="en-US" dirty="0"/>
              <a:t>Assign an </a:t>
            </a:r>
            <a:r>
              <a:rPr lang="en-US" dirty="0" err="1"/>
              <a:t>onclick</a:t>
            </a:r>
            <a:r>
              <a:rPr lang="en-US" dirty="0"/>
              <a:t> event to a button element:</a:t>
            </a:r>
          </a:p>
          <a:p>
            <a:r>
              <a:rPr lang="en-US" dirty="0" smtClean="0"/>
              <a:t>	&lt;</a:t>
            </a:r>
            <a:r>
              <a:rPr lang="en-US" dirty="0"/>
              <a:t>button </a:t>
            </a:r>
            <a:r>
              <a:rPr lang="en-US" dirty="0" err="1"/>
              <a:t>onclick</a:t>
            </a:r>
            <a:r>
              <a:rPr lang="en-US" dirty="0"/>
              <a:t>="</a:t>
            </a:r>
            <a:r>
              <a:rPr lang="en-US" dirty="0" err="1"/>
              <a:t>displayDate</a:t>
            </a:r>
            <a:r>
              <a:rPr lang="en-US" dirty="0"/>
              <a:t>()"&gt;Try it&lt;/button&gt; </a:t>
            </a:r>
            <a:endParaRPr lang="en-US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4114800"/>
            <a:ext cx="2981325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4876800"/>
            <a:ext cx="50292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80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/>
          </a:bodyPr>
          <a:lstStyle/>
          <a:p>
            <a:r>
              <a:rPr lang="en-US" b="1" dirty="0"/>
              <a:t>Assign Events Using the HTML DOM</a:t>
            </a:r>
          </a:p>
          <a:p>
            <a:r>
              <a:rPr lang="en-US" dirty="0"/>
              <a:t>The HTML DOM allows you to assign events to HTML elements using JavaScript: </a:t>
            </a:r>
          </a:p>
          <a:p>
            <a:r>
              <a:rPr lang="en-US" b="1" dirty="0"/>
              <a:t>Example</a:t>
            </a:r>
          </a:p>
          <a:p>
            <a:r>
              <a:rPr lang="en-US" dirty="0"/>
              <a:t>Assign an </a:t>
            </a:r>
            <a:r>
              <a:rPr lang="en-US" dirty="0" err="1"/>
              <a:t>onclick</a:t>
            </a:r>
            <a:r>
              <a:rPr lang="en-US" dirty="0"/>
              <a:t> event to a button element</a:t>
            </a:r>
            <a:r>
              <a:rPr lang="en-US" dirty="0" smtClean="0"/>
              <a:t>:</a:t>
            </a:r>
          </a:p>
          <a:p>
            <a:r>
              <a:rPr lang="en-US" dirty="0"/>
              <a:t>&lt;script&gt;</a:t>
            </a:r>
            <a:br>
              <a:rPr lang="en-US" dirty="0"/>
            </a:br>
            <a:r>
              <a:rPr lang="en-US" dirty="0" err="1"/>
              <a:t>document.getElementById</a:t>
            </a:r>
            <a:r>
              <a:rPr lang="en-US" dirty="0"/>
              <a:t>("</a:t>
            </a:r>
            <a:r>
              <a:rPr lang="en-US" dirty="0" err="1"/>
              <a:t>myBtn</a:t>
            </a:r>
            <a:r>
              <a:rPr lang="en-US" dirty="0"/>
              <a:t>").</a:t>
            </a:r>
            <a:r>
              <a:rPr lang="en-US" dirty="0" err="1"/>
              <a:t>onclick</a:t>
            </a:r>
            <a:r>
              <a:rPr lang="en-US" dirty="0"/>
              <a:t> = </a:t>
            </a:r>
            <a:r>
              <a:rPr lang="en-US" dirty="0" err="1"/>
              <a:t>displayDate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&lt;/script&gt;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0974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&lt;!</a:t>
            </a:r>
            <a:r>
              <a:rPr lang="en-US" dirty="0"/>
              <a:t>DOCTYPE html</a:t>
            </a:r>
            <a:r>
              <a:rPr lang="en-US" dirty="0" smtClean="0"/>
              <a:t>&gt; &lt;</a:t>
            </a:r>
            <a:r>
              <a:rPr lang="en-US" dirty="0"/>
              <a:t>html</a:t>
            </a:r>
            <a:r>
              <a:rPr lang="en-US" dirty="0" smtClean="0"/>
              <a:t>&gt; &lt;</a:t>
            </a:r>
            <a:r>
              <a:rPr lang="en-US" dirty="0"/>
              <a:t>head</a:t>
            </a:r>
            <a:r>
              <a:rPr lang="en-US" dirty="0" smtClean="0"/>
              <a:t>&gt;&lt;/</a:t>
            </a:r>
            <a:r>
              <a:rPr lang="en-US" dirty="0"/>
              <a:t>head&gt;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&lt;body&gt;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</a:t>
            </a:r>
            <a:r>
              <a:rPr lang="en-US" dirty="0"/>
              <a:t>p&gt;Click "Try it" to execute the </a:t>
            </a:r>
            <a:r>
              <a:rPr lang="en-US" dirty="0" err="1"/>
              <a:t>displayDate</a:t>
            </a:r>
            <a:r>
              <a:rPr lang="en-US" dirty="0"/>
              <a:t>() function.&lt;/p&gt;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</a:t>
            </a:r>
            <a:r>
              <a:rPr lang="en-US" dirty="0"/>
              <a:t>button id="</a:t>
            </a:r>
            <a:r>
              <a:rPr lang="en-US" dirty="0" err="1"/>
              <a:t>myBtn</a:t>
            </a:r>
            <a:r>
              <a:rPr lang="en-US" dirty="0"/>
              <a:t>"&gt;Try it&lt;/button&gt;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</a:t>
            </a:r>
            <a:r>
              <a:rPr lang="en-US" dirty="0"/>
              <a:t>p id="demo"&gt;&lt;/p&gt;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</a:t>
            </a:r>
            <a:r>
              <a:rPr lang="en-US" dirty="0"/>
              <a:t>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err="1"/>
              <a:t>document.getElementById</a:t>
            </a:r>
            <a:r>
              <a:rPr lang="en-US" dirty="0"/>
              <a:t>("</a:t>
            </a:r>
            <a:r>
              <a:rPr lang="en-US" dirty="0" err="1"/>
              <a:t>myBtn</a:t>
            </a:r>
            <a:r>
              <a:rPr lang="en-US" dirty="0"/>
              <a:t>").</a:t>
            </a:r>
            <a:r>
              <a:rPr lang="en-US" dirty="0" err="1"/>
              <a:t>onclick</a:t>
            </a:r>
            <a:r>
              <a:rPr lang="en-US" dirty="0"/>
              <a:t> = </a:t>
            </a:r>
            <a:r>
              <a:rPr lang="en-US" dirty="0" err="1"/>
              <a:t>displayDate</a:t>
            </a:r>
            <a:r>
              <a:rPr lang="en-US" dirty="0" smtClean="0"/>
              <a:t>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function </a:t>
            </a:r>
            <a:r>
              <a:rPr lang="en-US" dirty="0" err="1"/>
              <a:t>displayDate</a:t>
            </a:r>
            <a:r>
              <a:rPr lang="en-US" dirty="0"/>
              <a:t>() {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    </a:t>
            </a:r>
            <a:r>
              <a:rPr lang="en-US" dirty="0" err="1"/>
              <a:t>document.getElementById</a:t>
            </a:r>
            <a:r>
              <a:rPr lang="en-US" dirty="0"/>
              <a:t>("demo").</a:t>
            </a:r>
            <a:r>
              <a:rPr lang="en-US" dirty="0" err="1"/>
              <a:t>innerHTML</a:t>
            </a:r>
            <a:r>
              <a:rPr lang="en-US" dirty="0"/>
              <a:t> = Date();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&lt;/script&gt;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&lt;/</a:t>
            </a:r>
            <a:r>
              <a:rPr lang="en-US" dirty="0"/>
              <a:t>body</a:t>
            </a:r>
            <a:r>
              <a:rPr lang="en-US" dirty="0" smtClean="0"/>
              <a:t>&gt;&lt;/</a:t>
            </a:r>
            <a:r>
              <a:rPr lang="en-US" dirty="0"/>
              <a:t>html&gt;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399" y="990600"/>
            <a:ext cx="5350213" cy="1143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687" y="5267325"/>
            <a:ext cx="5114925" cy="136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20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/>
          </a:bodyPr>
          <a:lstStyle/>
          <a:p>
            <a:r>
              <a:rPr lang="en-US" b="1" dirty="0"/>
              <a:t>The </a:t>
            </a:r>
            <a:r>
              <a:rPr lang="en-US" b="1" dirty="0" err="1"/>
              <a:t>addEventListener</a:t>
            </a:r>
            <a:r>
              <a:rPr lang="en-US" b="1" dirty="0"/>
              <a:t>() method</a:t>
            </a:r>
          </a:p>
          <a:p>
            <a:r>
              <a:rPr lang="en-US" b="1" dirty="0"/>
              <a:t>Example</a:t>
            </a:r>
          </a:p>
          <a:p>
            <a:r>
              <a:rPr lang="en-US" dirty="0"/>
              <a:t>Add an event listener that fires when a user clicks a button</a:t>
            </a:r>
            <a:r>
              <a:rPr lang="en-US" dirty="0" smtClean="0"/>
              <a:t>:</a:t>
            </a:r>
          </a:p>
          <a:p>
            <a:r>
              <a:rPr lang="en-US" dirty="0" err="1"/>
              <a:t>document.getElementById</a:t>
            </a:r>
            <a:r>
              <a:rPr lang="en-US" dirty="0"/>
              <a:t>("</a:t>
            </a:r>
            <a:r>
              <a:rPr lang="en-US" dirty="0" err="1"/>
              <a:t>myBtn</a:t>
            </a:r>
            <a:r>
              <a:rPr lang="en-US" dirty="0"/>
              <a:t>").</a:t>
            </a:r>
            <a:r>
              <a:rPr lang="en-US" dirty="0" err="1"/>
              <a:t>addEventListener</a:t>
            </a:r>
            <a:r>
              <a:rPr lang="en-US" dirty="0"/>
              <a:t>("click", </a:t>
            </a:r>
            <a:r>
              <a:rPr lang="en-US" dirty="0" err="1"/>
              <a:t>displayDate</a:t>
            </a:r>
            <a:r>
              <a:rPr lang="en-US" dirty="0"/>
              <a:t>);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10170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 err="1"/>
              <a:t>addEventListener</a:t>
            </a:r>
            <a:r>
              <a:rPr lang="en-US" dirty="0"/>
              <a:t>() method attaches an event handler to the specified element.</a:t>
            </a:r>
          </a:p>
          <a:p>
            <a:r>
              <a:rPr lang="en-US" dirty="0"/>
              <a:t>The </a:t>
            </a:r>
            <a:r>
              <a:rPr lang="en-US" dirty="0" err="1"/>
              <a:t>addEventListener</a:t>
            </a:r>
            <a:r>
              <a:rPr lang="en-US" dirty="0"/>
              <a:t>() method attaches an event handler to an element without overwriting existing event handlers.</a:t>
            </a:r>
          </a:p>
          <a:p>
            <a:r>
              <a:rPr lang="en-US" dirty="0"/>
              <a:t>You can add many event handlers to one element.</a:t>
            </a:r>
          </a:p>
          <a:p>
            <a:r>
              <a:rPr lang="en-US" dirty="0"/>
              <a:t>You can add many event handlers of the same type to one element, </a:t>
            </a:r>
            <a:r>
              <a:rPr lang="en-US" dirty="0" err="1"/>
              <a:t>i.e</a:t>
            </a:r>
            <a:r>
              <a:rPr lang="en-US" dirty="0"/>
              <a:t> two "click" events.</a:t>
            </a:r>
          </a:p>
          <a:p>
            <a:r>
              <a:rPr lang="en-US" dirty="0"/>
              <a:t>You can add event listeners to any DOM object not only HTML elements. </a:t>
            </a:r>
            <a:r>
              <a:rPr lang="en-US" dirty="0" err="1"/>
              <a:t>i.e</a:t>
            </a:r>
            <a:r>
              <a:rPr lang="en-US" dirty="0"/>
              <a:t> the window object.</a:t>
            </a:r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38788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Add an Event Handler to an Element</a:t>
            </a:r>
          </a:p>
          <a:p>
            <a:r>
              <a:rPr lang="en-US" sz="2400" b="1" dirty="0"/>
              <a:t>Example</a:t>
            </a:r>
          </a:p>
          <a:p>
            <a:r>
              <a:rPr lang="en-US" sz="2400" dirty="0"/>
              <a:t>Alert "Hello World!" when the user clicks on an element:</a:t>
            </a:r>
          </a:p>
          <a:p>
            <a:r>
              <a:rPr lang="en-US" sz="2800" i="1" dirty="0" err="1"/>
              <a:t>element</a:t>
            </a:r>
            <a:r>
              <a:rPr lang="en-US" sz="2800" dirty="0" err="1"/>
              <a:t>.addEventListener</a:t>
            </a:r>
            <a:r>
              <a:rPr lang="en-US" sz="2800" dirty="0"/>
              <a:t>("click", </a:t>
            </a:r>
            <a:endParaRPr lang="en-US" sz="2800" dirty="0" smtClean="0"/>
          </a:p>
          <a:p>
            <a:r>
              <a:rPr lang="en-US" sz="2800" dirty="0"/>
              <a:t>	</a:t>
            </a:r>
            <a:r>
              <a:rPr lang="en-US" sz="2800" dirty="0" smtClean="0"/>
              <a:t>function</a:t>
            </a:r>
            <a:r>
              <a:rPr lang="en-US" sz="2800" dirty="0"/>
              <a:t>(){ alert("Hello World!"); </a:t>
            </a:r>
            <a:r>
              <a:rPr lang="en-US" sz="2800" dirty="0" smtClean="0"/>
              <a:t>});</a:t>
            </a:r>
          </a:p>
          <a:p>
            <a:r>
              <a:rPr lang="en-US" dirty="0"/>
              <a:t>You can also refer to an external "named" function:</a:t>
            </a:r>
          </a:p>
          <a:p>
            <a:r>
              <a:rPr lang="en-US" dirty="0" smtClean="0"/>
              <a:t>Alert </a:t>
            </a:r>
            <a:r>
              <a:rPr lang="en-US" dirty="0"/>
              <a:t>"Hello World!" when the user clicks on an element</a:t>
            </a:r>
            <a:r>
              <a:rPr lang="en-US" dirty="0" smtClean="0"/>
              <a:t>:</a:t>
            </a:r>
          </a:p>
          <a:p>
            <a:r>
              <a:rPr lang="en-US" i="1" dirty="0" smtClean="0"/>
              <a:t>	</a:t>
            </a:r>
            <a:r>
              <a:rPr lang="en-US" i="1" dirty="0" err="1" smtClean="0"/>
              <a:t>element</a:t>
            </a:r>
            <a:r>
              <a:rPr lang="en-US" dirty="0" err="1" smtClean="0"/>
              <a:t>.addEventListener</a:t>
            </a:r>
            <a:r>
              <a:rPr lang="en-US" dirty="0"/>
              <a:t>("click", </a:t>
            </a:r>
            <a:r>
              <a:rPr lang="en-US" dirty="0" err="1"/>
              <a:t>myFunction</a:t>
            </a:r>
            <a:r>
              <a:rPr lang="en-US" dirty="0"/>
              <a:t>);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function </a:t>
            </a:r>
            <a:r>
              <a:rPr lang="en-US" dirty="0" err="1"/>
              <a:t>myFunction</a:t>
            </a:r>
            <a:r>
              <a:rPr lang="en-US" dirty="0"/>
              <a:t>() </a:t>
            </a:r>
            <a:r>
              <a:rPr lang="en-US" dirty="0" smtClean="0"/>
              <a:t>{ </a:t>
            </a:r>
            <a:r>
              <a:rPr lang="en-US" dirty="0"/>
              <a:t>    alert ("Hello World</a:t>
            </a:r>
            <a:r>
              <a:rPr lang="en-US" dirty="0" smtClean="0"/>
              <a:t>!");  }</a:t>
            </a:r>
            <a:endParaRPr lang="en-US" dirty="0"/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4406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/>
          </a:bodyPr>
          <a:lstStyle/>
          <a:p>
            <a:r>
              <a:rPr lang="en-US" sz="2400" b="1" dirty="0"/>
              <a:t>Add Many Event Handlers to the Same Element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addEventListener</a:t>
            </a:r>
            <a:r>
              <a:rPr lang="en-US" sz="2400" dirty="0"/>
              <a:t>() method allows you to add many events to the same element, without overwriting existing events:</a:t>
            </a:r>
          </a:p>
          <a:p>
            <a:r>
              <a:rPr lang="en-US" i="1" dirty="0" err="1"/>
              <a:t>element</a:t>
            </a:r>
            <a:r>
              <a:rPr lang="en-US" dirty="0" err="1"/>
              <a:t>.addEventListener</a:t>
            </a:r>
            <a:r>
              <a:rPr lang="en-US" dirty="0"/>
              <a:t>("click", </a:t>
            </a:r>
            <a:r>
              <a:rPr lang="en-US" dirty="0" err="1"/>
              <a:t>myFunction</a:t>
            </a:r>
            <a:r>
              <a:rPr lang="en-US" dirty="0"/>
              <a:t>);</a:t>
            </a:r>
            <a:br>
              <a:rPr lang="en-US" dirty="0"/>
            </a:br>
            <a:r>
              <a:rPr lang="en-US" i="1" dirty="0" err="1"/>
              <a:t>element</a:t>
            </a:r>
            <a:r>
              <a:rPr lang="en-US" dirty="0" err="1"/>
              <a:t>.addEventListener</a:t>
            </a:r>
            <a:r>
              <a:rPr lang="en-US" dirty="0"/>
              <a:t>("click", </a:t>
            </a:r>
            <a:r>
              <a:rPr lang="en-US" dirty="0" err="1"/>
              <a:t>mySecondFunction</a:t>
            </a:r>
            <a:r>
              <a:rPr lang="en-US" dirty="0" smtClean="0"/>
              <a:t>);</a:t>
            </a:r>
          </a:p>
          <a:p>
            <a:r>
              <a:rPr lang="en-US" dirty="0"/>
              <a:t>You can add events of different types to the same element</a:t>
            </a:r>
            <a:r>
              <a:rPr lang="en-US" dirty="0" smtClean="0"/>
              <a:t>:</a:t>
            </a:r>
          </a:p>
          <a:p>
            <a:r>
              <a:rPr lang="en-US" i="1" dirty="0" err="1"/>
              <a:t>element</a:t>
            </a:r>
            <a:r>
              <a:rPr lang="en-US" dirty="0" err="1"/>
              <a:t>.addEventListener</a:t>
            </a:r>
            <a:r>
              <a:rPr lang="en-US" dirty="0"/>
              <a:t>("</a:t>
            </a:r>
            <a:r>
              <a:rPr lang="en-US" dirty="0" err="1"/>
              <a:t>mouseover</a:t>
            </a:r>
            <a:r>
              <a:rPr lang="en-US" dirty="0"/>
              <a:t>", </a:t>
            </a:r>
            <a:r>
              <a:rPr lang="en-US" dirty="0" err="1"/>
              <a:t>myFunction</a:t>
            </a:r>
            <a:r>
              <a:rPr lang="en-US" dirty="0"/>
              <a:t>);</a:t>
            </a:r>
            <a:br>
              <a:rPr lang="en-US" dirty="0"/>
            </a:br>
            <a:r>
              <a:rPr lang="en-US" i="1" dirty="0" err="1"/>
              <a:t>element</a:t>
            </a:r>
            <a:r>
              <a:rPr lang="en-US" dirty="0" err="1"/>
              <a:t>.addEventListener</a:t>
            </a:r>
            <a:r>
              <a:rPr lang="en-US" dirty="0"/>
              <a:t>("click", </a:t>
            </a:r>
            <a:r>
              <a:rPr lang="en-US" dirty="0" err="1"/>
              <a:t>mySecondFunction</a:t>
            </a:r>
            <a:r>
              <a:rPr lang="en-US" dirty="0"/>
              <a:t>);</a:t>
            </a:r>
            <a:br>
              <a:rPr lang="en-US" dirty="0"/>
            </a:br>
            <a:r>
              <a:rPr lang="en-US" i="1" dirty="0" err="1"/>
              <a:t>element</a:t>
            </a:r>
            <a:r>
              <a:rPr lang="en-US" dirty="0" err="1"/>
              <a:t>.addEventListener</a:t>
            </a:r>
            <a:r>
              <a:rPr lang="en-US" dirty="0"/>
              <a:t>("</a:t>
            </a:r>
            <a:r>
              <a:rPr lang="en-US" dirty="0" err="1"/>
              <a:t>mouseout</a:t>
            </a:r>
            <a:r>
              <a:rPr lang="en-US" dirty="0"/>
              <a:t>", </a:t>
            </a:r>
            <a:r>
              <a:rPr lang="en-US" dirty="0" err="1"/>
              <a:t>myThirdFunction</a:t>
            </a:r>
            <a:r>
              <a:rPr lang="en-US" dirty="0"/>
              <a:t>);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40412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– example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001000" cy="5638799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</a:t>
            </a:r>
            <a:r>
              <a:rPr lang="en-US" sz="2400" dirty="0" smtClean="0"/>
              <a:t>&gt; &lt;</a:t>
            </a:r>
            <a:r>
              <a:rPr lang="en-US" sz="2400" dirty="0"/>
              <a:t>html</a:t>
            </a:r>
            <a:r>
              <a:rPr lang="en-US" sz="2400" dirty="0" smtClean="0"/>
              <a:t>&gt; &lt;</a:t>
            </a:r>
            <a:r>
              <a:rPr lang="en-US" sz="2400" dirty="0"/>
              <a:t>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h1&gt;JavaScript Can Validate Input&lt;/h1&gt;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p&gt;Please input a number between 1 and 10:&lt;/p&gt;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input id="numb" type="number"&gt;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button type="button" </a:t>
            </a:r>
            <a:r>
              <a:rPr lang="en-US" sz="2400" dirty="0" err="1"/>
              <a:t>onclick</a:t>
            </a:r>
            <a:r>
              <a:rPr lang="en-US" sz="2400" dirty="0"/>
              <a:t>="</a:t>
            </a:r>
            <a:r>
              <a:rPr lang="en-US" sz="2400" dirty="0" err="1"/>
              <a:t>myFunction</a:t>
            </a:r>
            <a:r>
              <a:rPr lang="en-US" sz="2400" dirty="0"/>
              <a:t>()"&gt;Submit&lt;/button&gt;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 id="demo"&gt;&lt;/p&gt;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function </a:t>
            </a:r>
            <a:r>
              <a:rPr lang="en-US" sz="2400" dirty="0" err="1"/>
              <a:t>myFunction</a:t>
            </a:r>
            <a:r>
              <a:rPr lang="en-US" sz="2400" dirty="0"/>
              <a:t>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var</a:t>
            </a:r>
            <a:r>
              <a:rPr lang="en-US" sz="2400" dirty="0"/>
              <a:t> x, text;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</a:t>
            </a:r>
            <a:r>
              <a:rPr lang="en-US" sz="2400" dirty="0"/>
              <a:t>// Get the value of the input field with id="numb"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x = </a:t>
            </a:r>
            <a:r>
              <a:rPr lang="en-US" sz="2400" dirty="0" err="1"/>
              <a:t>document.getElementById</a:t>
            </a:r>
            <a:r>
              <a:rPr lang="en-US" sz="2400" dirty="0"/>
              <a:t>("numb").value;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</a:t>
            </a:r>
            <a:r>
              <a:rPr lang="en-US" sz="2400" dirty="0"/>
              <a:t>// If x is Not a Number or less than one or greater than 10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if (</a:t>
            </a:r>
            <a:r>
              <a:rPr lang="en-US" sz="2400" dirty="0" err="1"/>
              <a:t>isNaN</a:t>
            </a:r>
            <a:r>
              <a:rPr lang="en-US" sz="2400" dirty="0"/>
              <a:t>(x) || x &lt; 1 || x &gt; 10)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text = "Input not valid";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 else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    text = "Input OK";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document.getElementById</a:t>
            </a:r>
            <a:r>
              <a:rPr lang="en-US" sz="2400" dirty="0"/>
              <a:t>("demo").</a:t>
            </a:r>
            <a:r>
              <a:rPr lang="en-US" sz="2400" dirty="0" err="1"/>
              <a:t>innerHTML</a:t>
            </a:r>
            <a:r>
              <a:rPr lang="en-US" sz="2400" dirty="0"/>
              <a:t> = text;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</a:t>
            </a:r>
            <a:r>
              <a:rPr lang="en-US" sz="2400" dirty="0" smtClean="0"/>
              <a:t>&gt; &lt;/</a:t>
            </a:r>
            <a:r>
              <a:rPr lang="en-US" sz="2400" dirty="0"/>
              <a:t>body</a:t>
            </a:r>
            <a:r>
              <a:rPr lang="en-US" sz="2400" dirty="0" smtClean="0"/>
              <a:t>&gt; &lt;/</a:t>
            </a:r>
            <a:r>
              <a:rPr lang="en-US" sz="2400" dirty="0"/>
              <a:t>html&gt;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Reference 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://www.w3schools.com/jsref/default.asp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3143" y="496887"/>
            <a:ext cx="5210175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71" y="2450307"/>
            <a:ext cx="5154145" cy="2044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4705349"/>
            <a:ext cx="522922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54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Add an Event Handler to the Window Object</a:t>
            </a:r>
          </a:p>
          <a:p>
            <a:r>
              <a:rPr lang="en-US" sz="2400" dirty="0"/>
              <a:t>The </a:t>
            </a:r>
            <a:r>
              <a:rPr lang="en-US" sz="2400" dirty="0" err="1"/>
              <a:t>addEventListener</a:t>
            </a:r>
            <a:r>
              <a:rPr lang="en-US" sz="2400" dirty="0"/>
              <a:t>() method allows you to add event listeners on any HTML DOM object such as HTML elements, the HTML document, the window object, or other objects that supports events, like the </a:t>
            </a:r>
            <a:r>
              <a:rPr lang="en-US" sz="2400" dirty="0" err="1"/>
              <a:t>xmlHttpRequest</a:t>
            </a:r>
            <a:r>
              <a:rPr lang="en-US" sz="2400" dirty="0"/>
              <a:t> object.</a:t>
            </a:r>
          </a:p>
          <a:p>
            <a:r>
              <a:rPr lang="en-US" sz="2400" b="1" dirty="0"/>
              <a:t>Example</a:t>
            </a:r>
          </a:p>
          <a:p>
            <a:r>
              <a:rPr lang="en-US" sz="2400" dirty="0"/>
              <a:t>Add an event listener that fires when a user resizes the window</a:t>
            </a:r>
            <a:r>
              <a:rPr lang="en-US" sz="2400" dirty="0" smtClean="0"/>
              <a:t>:</a:t>
            </a:r>
          </a:p>
          <a:p>
            <a:r>
              <a:rPr lang="en-US" sz="2400" dirty="0" err="1"/>
              <a:t>window.addEventListener</a:t>
            </a:r>
            <a:r>
              <a:rPr lang="en-US" sz="2400" dirty="0"/>
              <a:t>("resize", function(){</a:t>
            </a:r>
            <a:br>
              <a:rPr lang="en-US" sz="2400" dirty="0"/>
            </a:br>
            <a:r>
              <a:rPr lang="en-US" sz="2400" dirty="0"/>
              <a:t>    </a:t>
            </a:r>
            <a:r>
              <a:rPr lang="en-US" sz="2400" dirty="0" err="1"/>
              <a:t>document.getElementById</a:t>
            </a:r>
            <a:r>
              <a:rPr lang="en-US" sz="2400" dirty="0"/>
              <a:t>("demo").</a:t>
            </a:r>
            <a:r>
              <a:rPr lang="en-US" sz="2400" dirty="0" err="1"/>
              <a:t>innerHTML</a:t>
            </a:r>
            <a:r>
              <a:rPr lang="en-US" sz="2400" dirty="0"/>
              <a:t> = </a:t>
            </a:r>
            <a:r>
              <a:rPr lang="en-US" sz="2400" i="1" dirty="0" err="1"/>
              <a:t>sometext</a:t>
            </a:r>
            <a:r>
              <a:rPr lang="en-US" sz="2400" dirty="0"/>
              <a:t>;</a:t>
            </a:r>
            <a:br>
              <a:rPr lang="en-US" sz="2400" dirty="0"/>
            </a:br>
            <a:r>
              <a:rPr lang="en-US" sz="2400" dirty="0"/>
              <a:t>}); 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32913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/>
          </a:bodyPr>
          <a:lstStyle/>
          <a:p>
            <a:r>
              <a:rPr lang="en-US" sz="2400" b="1" dirty="0"/>
              <a:t>Passing Parameters</a:t>
            </a:r>
          </a:p>
          <a:p>
            <a:r>
              <a:rPr lang="en-US" sz="2400" dirty="0"/>
              <a:t>When passing parameter values, use an "anonymous function" that calls the specified function with the parameters</a:t>
            </a:r>
            <a:r>
              <a:rPr lang="en-US" sz="2400" dirty="0" smtClean="0"/>
              <a:t>:</a:t>
            </a:r>
          </a:p>
          <a:p>
            <a:r>
              <a:rPr lang="en-US" sz="2400" i="1" dirty="0" err="1"/>
              <a:t>element</a:t>
            </a:r>
            <a:r>
              <a:rPr lang="en-US" sz="2400" dirty="0" err="1"/>
              <a:t>.addEventListener</a:t>
            </a:r>
            <a:r>
              <a:rPr lang="en-US" sz="2400" dirty="0"/>
              <a:t>("click",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function</a:t>
            </a:r>
            <a:r>
              <a:rPr lang="en-US" sz="2400" dirty="0"/>
              <a:t>(){ </a:t>
            </a:r>
            <a:r>
              <a:rPr lang="en-US" sz="2400" dirty="0" err="1"/>
              <a:t>myFunction</a:t>
            </a:r>
            <a:r>
              <a:rPr lang="en-US" sz="2400" dirty="0"/>
              <a:t>(p1, p2); });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7755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/>
          </a:bodyPr>
          <a:lstStyle/>
          <a:p>
            <a:r>
              <a:rPr lang="en-US" sz="2400" b="1" dirty="0"/>
              <a:t>Event Bubbling or Event Capturing?</a:t>
            </a:r>
          </a:p>
          <a:p>
            <a:r>
              <a:rPr lang="en-US" sz="2400" dirty="0"/>
              <a:t>There are two ways of event propagation in the HTML DOM, bubbling and capturing.</a:t>
            </a:r>
          </a:p>
          <a:p>
            <a:r>
              <a:rPr lang="en-US" sz="2400" dirty="0"/>
              <a:t>Event propagation is a way of defining the element order when an event occurs. If you have a &lt;p&gt; element inside a &lt;div&gt; element, and the user clicks on the &lt;p&gt; element, which element's "click" event should be handled first</a:t>
            </a:r>
            <a:r>
              <a:rPr lang="en-US" sz="2400" dirty="0" smtClean="0"/>
              <a:t>?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0227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In </a:t>
            </a:r>
            <a:r>
              <a:rPr lang="en-US" sz="2400" i="1" dirty="0"/>
              <a:t>bubbling </a:t>
            </a:r>
            <a:r>
              <a:rPr lang="en-US" sz="2400" dirty="0"/>
              <a:t>the inner most element's event is handled first and then the outer: the &lt;p&gt; element's click event is handled first, then the &lt;div&gt; element's click event.</a:t>
            </a:r>
          </a:p>
          <a:p>
            <a:r>
              <a:rPr lang="en-US" sz="2400" dirty="0"/>
              <a:t>In </a:t>
            </a:r>
            <a:r>
              <a:rPr lang="en-US" sz="2400" i="1" dirty="0"/>
              <a:t>capturing </a:t>
            </a:r>
            <a:r>
              <a:rPr lang="en-US" sz="2400" dirty="0"/>
              <a:t>the outer most element's event is handled first and then the inner: the &lt;div&gt; element's click event will be handled first, then the &lt;p&gt; element's click event.</a:t>
            </a:r>
          </a:p>
          <a:p>
            <a:r>
              <a:rPr lang="en-US" sz="2400" dirty="0"/>
              <a:t>With the </a:t>
            </a:r>
            <a:r>
              <a:rPr lang="en-US" sz="2400" dirty="0" err="1"/>
              <a:t>addEventListener</a:t>
            </a:r>
            <a:r>
              <a:rPr lang="en-US" sz="2400" dirty="0"/>
              <a:t>() method you can specify the propagation type by using the "</a:t>
            </a:r>
            <a:r>
              <a:rPr lang="en-US" sz="2400" dirty="0" err="1"/>
              <a:t>useCapture</a:t>
            </a:r>
            <a:r>
              <a:rPr lang="en-US" sz="2400" dirty="0"/>
              <a:t>" parameter</a:t>
            </a:r>
            <a:r>
              <a:rPr lang="en-US" sz="2400" dirty="0" smtClean="0"/>
              <a:t>:</a:t>
            </a:r>
          </a:p>
          <a:p>
            <a:r>
              <a:rPr lang="en-US" sz="2400" dirty="0" smtClean="0"/>
              <a:t>          </a:t>
            </a:r>
            <a:r>
              <a:rPr lang="en-US" sz="2400" dirty="0" err="1" smtClean="0"/>
              <a:t>addEventListener</a:t>
            </a:r>
            <a:r>
              <a:rPr lang="en-US" sz="2400" dirty="0" smtClean="0"/>
              <a:t>(</a:t>
            </a:r>
            <a:r>
              <a:rPr lang="en-US" sz="2400" i="1" dirty="0" smtClean="0"/>
              <a:t>event</a:t>
            </a:r>
            <a:r>
              <a:rPr lang="en-US" sz="2400" dirty="0"/>
              <a:t>, </a:t>
            </a:r>
            <a:r>
              <a:rPr lang="en-US" sz="2400" i="1" dirty="0"/>
              <a:t>function</a:t>
            </a:r>
            <a:r>
              <a:rPr lang="en-US" sz="2400" dirty="0"/>
              <a:t>, </a:t>
            </a:r>
            <a:r>
              <a:rPr lang="en-US" sz="2400" i="1" dirty="0" err="1"/>
              <a:t>useCapture</a:t>
            </a:r>
            <a:r>
              <a:rPr lang="en-US" sz="2400" dirty="0"/>
              <a:t>);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199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696200" cy="52578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With </a:t>
            </a:r>
            <a:r>
              <a:rPr lang="en-US" sz="2400" dirty="0"/>
              <a:t>the </a:t>
            </a:r>
            <a:r>
              <a:rPr lang="en-US" sz="2400" dirty="0" err="1"/>
              <a:t>addEventListener</a:t>
            </a:r>
            <a:r>
              <a:rPr lang="en-US" sz="2400" dirty="0"/>
              <a:t>() method you can specify the propagation type by using the "</a:t>
            </a:r>
            <a:r>
              <a:rPr lang="en-US" sz="2400" dirty="0" err="1"/>
              <a:t>useCapture</a:t>
            </a:r>
            <a:r>
              <a:rPr lang="en-US" sz="2400" dirty="0"/>
              <a:t>" parameter</a:t>
            </a:r>
            <a:r>
              <a:rPr lang="en-US" sz="2400" dirty="0" smtClean="0"/>
              <a:t>:</a:t>
            </a:r>
          </a:p>
          <a:p>
            <a:r>
              <a:rPr lang="en-US" sz="2400" dirty="0" smtClean="0"/>
              <a:t>          </a:t>
            </a:r>
            <a:r>
              <a:rPr lang="en-US" sz="2400" dirty="0" err="1" smtClean="0"/>
              <a:t>addEventListener</a:t>
            </a:r>
            <a:r>
              <a:rPr lang="en-US" sz="2400" dirty="0" smtClean="0"/>
              <a:t>(</a:t>
            </a:r>
            <a:r>
              <a:rPr lang="en-US" sz="2400" i="1" dirty="0" smtClean="0"/>
              <a:t>event</a:t>
            </a:r>
            <a:r>
              <a:rPr lang="en-US" sz="2400" dirty="0"/>
              <a:t>, </a:t>
            </a:r>
            <a:r>
              <a:rPr lang="en-US" sz="2400" i="1" dirty="0"/>
              <a:t>function</a:t>
            </a:r>
            <a:r>
              <a:rPr lang="en-US" sz="2400" dirty="0"/>
              <a:t>, </a:t>
            </a:r>
            <a:r>
              <a:rPr lang="en-US" sz="2400" i="1" dirty="0" err="1"/>
              <a:t>useCapture</a:t>
            </a:r>
            <a:r>
              <a:rPr lang="en-US" sz="2400" dirty="0" smtClean="0"/>
              <a:t>);</a:t>
            </a:r>
          </a:p>
          <a:p>
            <a:r>
              <a:rPr lang="en-US" sz="2400" dirty="0"/>
              <a:t>The default value is false, which will use the bubbling </a:t>
            </a:r>
            <a:r>
              <a:rPr lang="en-US" sz="2400" dirty="0" smtClean="0"/>
              <a:t>propagation </a:t>
            </a:r>
          </a:p>
          <a:p>
            <a:r>
              <a:rPr lang="en-US" sz="2400" dirty="0"/>
              <a:t>W</a:t>
            </a:r>
            <a:r>
              <a:rPr lang="en-US" sz="2400" dirty="0" smtClean="0"/>
              <a:t>hen </a:t>
            </a:r>
            <a:r>
              <a:rPr lang="en-US" sz="2400" dirty="0"/>
              <a:t>the value is set to true, the event uses the capturing propagation</a:t>
            </a:r>
            <a:r>
              <a:rPr lang="en-US" sz="2400" dirty="0" smtClean="0"/>
              <a:t>.</a:t>
            </a:r>
            <a:r>
              <a:rPr lang="en-US" sz="2400" dirty="0"/>
              <a:t> </a:t>
            </a:r>
            <a:endParaRPr lang="en-US" sz="2400" dirty="0" smtClean="0"/>
          </a:p>
          <a:p>
            <a:pPr marL="403225"/>
            <a:r>
              <a:rPr lang="en-US" sz="2000" dirty="0" err="1" smtClean="0"/>
              <a:t>document.getElementById</a:t>
            </a:r>
            <a:r>
              <a:rPr lang="en-US" sz="2000" dirty="0"/>
              <a:t>("</a:t>
            </a:r>
            <a:r>
              <a:rPr lang="en-US" sz="2000" dirty="0" err="1"/>
              <a:t>myP</a:t>
            </a:r>
            <a:r>
              <a:rPr lang="en-US" sz="2000" dirty="0"/>
              <a:t>").</a:t>
            </a:r>
            <a:r>
              <a:rPr lang="en-US" sz="2000" dirty="0" err="1"/>
              <a:t>addEventListener</a:t>
            </a:r>
            <a:r>
              <a:rPr lang="en-US" sz="2000" dirty="0"/>
              <a:t>("click", </a:t>
            </a:r>
            <a:r>
              <a:rPr lang="en-US" sz="2000" dirty="0" err="1"/>
              <a:t>myFunction</a:t>
            </a:r>
            <a:r>
              <a:rPr lang="en-US" sz="2000" dirty="0"/>
              <a:t>, true);</a:t>
            </a:r>
            <a:br>
              <a:rPr lang="en-US" sz="2000" dirty="0"/>
            </a:br>
            <a:r>
              <a:rPr lang="en-US" sz="2000" dirty="0" err="1"/>
              <a:t>document.getElementById</a:t>
            </a:r>
            <a:r>
              <a:rPr lang="en-US" sz="2000" dirty="0"/>
              <a:t>("</a:t>
            </a:r>
            <a:r>
              <a:rPr lang="en-US" sz="2000" dirty="0" err="1"/>
              <a:t>myDiv</a:t>
            </a:r>
            <a:r>
              <a:rPr lang="en-US" sz="2000" dirty="0"/>
              <a:t>").</a:t>
            </a:r>
            <a:r>
              <a:rPr lang="en-US" sz="2000" dirty="0" err="1"/>
              <a:t>addEventListener</a:t>
            </a:r>
            <a:r>
              <a:rPr lang="en-US" sz="2000" dirty="0"/>
              <a:t>("click", </a:t>
            </a:r>
            <a:r>
              <a:rPr lang="en-US" sz="2000" dirty="0" err="1"/>
              <a:t>myFunction</a:t>
            </a:r>
            <a:r>
              <a:rPr lang="en-US" sz="2000" dirty="0"/>
              <a:t>, true); 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63294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410200"/>
          </a:xfrm>
        </p:spPr>
        <p:txBody>
          <a:bodyPr>
            <a:normAutofit/>
          </a:bodyPr>
          <a:lstStyle/>
          <a:p>
            <a:r>
              <a:rPr lang="en-US" b="1" dirty="0"/>
              <a:t>Using Events</a:t>
            </a:r>
          </a:p>
          <a:p>
            <a:r>
              <a:rPr lang="en-US" dirty="0"/>
              <a:t>The HTML DOM allows you to execute code when an event occurs.</a:t>
            </a:r>
          </a:p>
          <a:p>
            <a:r>
              <a:rPr lang="en-US" dirty="0"/>
              <a:t>Events are generated by the browser when "things happen" to HTML elements:</a:t>
            </a:r>
          </a:p>
          <a:p>
            <a:r>
              <a:rPr lang="en-US" dirty="0"/>
              <a:t>An element is clicked on</a:t>
            </a:r>
          </a:p>
          <a:p>
            <a:r>
              <a:rPr lang="en-US" dirty="0"/>
              <a:t>The page has loaded</a:t>
            </a:r>
          </a:p>
          <a:p>
            <a:r>
              <a:rPr lang="en-US" dirty="0"/>
              <a:t>Input fields are changed</a:t>
            </a:r>
          </a:p>
          <a:p>
            <a:r>
              <a:rPr lang="en-US" dirty="0" smtClean="0"/>
              <a:t>This </a:t>
            </a:r>
            <a:r>
              <a:rPr lang="en-US" dirty="0"/>
              <a:t>example changes the style of the HTML element with id="id1", when the user clicks a button: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8995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4102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Using Events</a:t>
            </a:r>
          </a:p>
          <a:p>
            <a:r>
              <a:rPr lang="en-US" dirty="0" smtClean="0"/>
              <a:t>This </a:t>
            </a:r>
            <a:r>
              <a:rPr lang="en-US" dirty="0"/>
              <a:t>example changes the style of the HTML element with id="id1", when the user clicks a button</a:t>
            </a:r>
            <a:r>
              <a:rPr lang="en-US" dirty="0" smtClean="0"/>
              <a:t>:</a:t>
            </a:r>
          </a:p>
          <a:p>
            <a:r>
              <a:rPr lang="en-US" dirty="0" smtClean="0"/>
              <a:t>&lt;!</a:t>
            </a:r>
            <a:r>
              <a:rPr lang="en-US" dirty="0"/>
              <a:t>DOCTYPE html&gt;</a:t>
            </a:r>
            <a:br>
              <a:rPr lang="en-US" dirty="0"/>
            </a:br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 smtClean="0"/>
              <a:t>&lt;</a:t>
            </a:r>
            <a:r>
              <a:rPr lang="en-US" dirty="0"/>
              <a:t>h1 id="id1"&gt;My Heading 1&lt;/h1&gt;</a:t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button type="button" 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err="1" smtClean="0"/>
              <a:t>onclick</a:t>
            </a:r>
            <a:r>
              <a:rPr lang="en-US" dirty="0"/>
              <a:t>="</a:t>
            </a:r>
            <a:r>
              <a:rPr lang="en-US" dirty="0" err="1"/>
              <a:t>document.getElementById</a:t>
            </a:r>
            <a:r>
              <a:rPr lang="en-US" dirty="0"/>
              <a:t>('id1').</a:t>
            </a:r>
            <a:r>
              <a:rPr lang="en-US" dirty="0" err="1"/>
              <a:t>style.color</a:t>
            </a:r>
            <a:r>
              <a:rPr lang="en-US" dirty="0"/>
              <a:t> = 'red'"&gt;</a:t>
            </a:r>
            <a:br>
              <a:rPr lang="en-US" dirty="0"/>
            </a:br>
            <a:r>
              <a:rPr lang="en-US" dirty="0" smtClean="0"/>
              <a:t>		Click </a:t>
            </a:r>
            <a:r>
              <a:rPr lang="en-US" dirty="0"/>
              <a:t>Me!&lt;/button&gt;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&lt;/body&gt;</a:t>
            </a:r>
            <a:br>
              <a:rPr lang="en-US" dirty="0"/>
            </a:br>
            <a:r>
              <a:rPr lang="en-US" dirty="0"/>
              <a:t>&lt;/html&gt;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63230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86800" cy="54102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Using </a:t>
            </a:r>
            <a:r>
              <a:rPr lang="en-US" dirty="0" smtClean="0"/>
              <a:t>Events – Visibility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&lt;!</a:t>
            </a:r>
            <a:r>
              <a:rPr lang="en-US" dirty="0"/>
              <a:t>DOCTYPE html&gt;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&lt;html</a:t>
            </a:r>
            <a:r>
              <a:rPr lang="en-US" dirty="0" smtClean="0"/>
              <a:t>&gt; &lt;</a:t>
            </a:r>
            <a:r>
              <a:rPr lang="en-US" dirty="0"/>
              <a:t>body&gt;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</a:t>
            </a:r>
            <a:r>
              <a:rPr lang="en-US" dirty="0"/>
              <a:t>p id="p1"&gt;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This is a text</a:t>
            </a:r>
            <a:r>
              <a:rPr lang="en-US" dirty="0" smtClean="0"/>
              <a:t>. This </a:t>
            </a:r>
            <a:r>
              <a:rPr lang="en-US" dirty="0"/>
              <a:t>is a text</a:t>
            </a:r>
            <a:r>
              <a:rPr lang="en-US" dirty="0" smtClean="0"/>
              <a:t>. This </a:t>
            </a:r>
            <a:r>
              <a:rPr lang="en-US" dirty="0"/>
              <a:t>is a </a:t>
            </a:r>
            <a:r>
              <a:rPr lang="en-US" dirty="0" smtClean="0"/>
              <a:t>text. This </a:t>
            </a:r>
            <a:r>
              <a:rPr lang="en-US" dirty="0"/>
              <a:t>is a text.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</a:t>
            </a:r>
            <a:r>
              <a:rPr lang="en-US" dirty="0"/>
              <a:t>input type="button" value="Hide text" </a:t>
            </a:r>
            <a:r>
              <a:rPr lang="en-US" dirty="0" smtClean="0"/>
              <a:t>	</a:t>
            </a:r>
            <a:r>
              <a:rPr lang="en-US" dirty="0" err="1" smtClean="0"/>
              <a:t>onclick</a:t>
            </a:r>
            <a:r>
              <a:rPr lang="en-US" dirty="0"/>
              <a:t>="</a:t>
            </a:r>
            <a:r>
              <a:rPr lang="en-US" dirty="0" err="1"/>
              <a:t>document.getElementById</a:t>
            </a:r>
            <a:r>
              <a:rPr lang="en-US" dirty="0"/>
              <a:t>('p1').</a:t>
            </a:r>
            <a:r>
              <a:rPr lang="en-US" dirty="0" err="1"/>
              <a:t>style.visibility</a:t>
            </a:r>
            <a:r>
              <a:rPr lang="en-US" dirty="0"/>
              <a:t>='hidden'"&gt;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&lt;input type="button" value="Show text" </a:t>
            </a:r>
            <a:r>
              <a:rPr lang="en-US" dirty="0" smtClean="0"/>
              <a:t>	</a:t>
            </a:r>
            <a:r>
              <a:rPr lang="en-US" dirty="0" err="1" smtClean="0"/>
              <a:t>onclick</a:t>
            </a:r>
            <a:r>
              <a:rPr lang="en-US" dirty="0"/>
              <a:t>="</a:t>
            </a:r>
            <a:r>
              <a:rPr lang="en-US" dirty="0" err="1"/>
              <a:t>document.getElementById</a:t>
            </a:r>
            <a:r>
              <a:rPr lang="en-US" dirty="0"/>
              <a:t>('p1').</a:t>
            </a:r>
            <a:r>
              <a:rPr lang="en-US" dirty="0" err="1"/>
              <a:t>style.visibility</a:t>
            </a:r>
            <a:r>
              <a:rPr lang="en-US" dirty="0"/>
              <a:t>='visible'"&gt;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 smtClean="0"/>
              <a:t>&lt;/</a:t>
            </a:r>
            <a:r>
              <a:rPr lang="en-US" dirty="0"/>
              <a:t>body</a:t>
            </a:r>
            <a:r>
              <a:rPr lang="en-US" dirty="0" smtClean="0"/>
              <a:t>&gt;&lt;/</a:t>
            </a:r>
            <a:r>
              <a:rPr lang="en-US" dirty="0"/>
              <a:t>html&gt;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668478"/>
            <a:ext cx="4629150" cy="962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0062" y="1981200"/>
            <a:ext cx="414337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65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4102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Using Events</a:t>
            </a:r>
          </a:p>
          <a:p>
            <a:r>
              <a:rPr lang="en-US" dirty="0" smtClean="0"/>
              <a:t>This </a:t>
            </a:r>
            <a:r>
              <a:rPr lang="en-US" dirty="0"/>
              <a:t>example changes the style of the HTML element with id="id1", when the user clicks a button</a:t>
            </a:r>
            <a:r>
              <a:rPr lang="en-US" dirty="0" smtClean="0"/>
              <a:t>:</a:t>
            </a:r>
          </a:p>
          <a:p>
            <a:r>
              <a:rPr lang="en-US" dirty="0" smtClean="0"/>
              <a:t>&lt;!</a:t>
            </a:r>
            <a:r>
              <a:rPr lang="en-US" dirty="0"/>
              <a:t>DOCTYPE html&gt;</a:t>
            </a:r>
            <a:br>
              <a:rPr lang="en-US" dirty="0"/>
            </a:br>
            <a:r>
              <a:rPr lang="en-US" dirty="0"/>
              <a:t>&lt;html&gt;</a:t>
            </a:r>
            <a:br>
              <a:rPr lang="en-US" dirty="0"/>
            </a:br>
            <a:r>
              <a:rPr lang="en-US" dirty="0"/>
              <a:t>&lt;body&gt;</a:t>
            </a:r>
            <a:br>
              <a:rPr lang="en-US" dirty="0"/>
            </a:br>
            <a:r>
              <a:rPr lang="en-US" dirty="0" smtClean="0"/>
              <a:t>&lt;</a:t>
            </a:r>
            <a:r>
              <a:rPr lang="en-US" dirty="0"/>
              <a:t>h1 id="id1"&gt;My Heading 1&lt;/h1&gt;</a:t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button type="button" 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err="1" smtClean="0"/>
              <a:t>onclick</a:t>
            </a:r>
            <a:r>
              <a:rPr lang="en-US" dirty="0"/>
              <a:t>="</a:t>
            </a:r>
            <a:r>
              <a:rPr lang="en-US" dirty="0" err="1"/>
              <a:t>document.getElementById</a:t>
            </a:r>
            <a:r>
              <a:rPr lang="en-US" dirty="0"/>
              <a:t>('id1').</a:t>
            </a:r>
            <a:r>
              <a:rPr lang="en-US" dirty="0" err="1"/>
              <a:t>style.color</a:t>
            </a:r>
            <a:r>
              <a:rPr lang="en-US" dirty="0"/>
              <a:t> = 'red'"&gt;</a:t>
            </a:r>
            <a:br>
              <a:rPr lang="en-US" dirty="0"/>
            </a:br>
            <a:r>
              <a:rPr lang="en-US" dirty="0" smtClean="0"/>
              <a:t>		Click </a:t>
            </a:r>
            <a:r>
              <a:rPr lang="en-US" dirty="0"/>
              <a:t>Me!&lt;/button&gt;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&lt;/body&gt;</a:t>
            </a:r>
            <a:br>
              <a:rPr lang="en-US" dirty="0"/>
            </a:br>
            <a:r>
              <a:rPr lang="en-US" dirty="0"/>
              <a:t>&lt;/html&gt;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12243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94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Does </a:t>
            </a:r>
            <a:r>
              <a:rPr lang="en-US" dirty="0" err="1" smtClean="0"/>
              <a:t>Javascript</a:t>
            </a:r>
            <a:r>
              <a:rPr lang="en-US" dirty="0" smtClean="0"/>
              <a:t> GO?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3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573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295401"/>
            <a:ext cx="6400800" cy="4876800"/>
          </a:xfrm>
        </p:spPr>
        <p:txBody>
          <a:bodyPr>
            <a:normAutofit/>
          </a:bodyPr>
          <a:lstStyle/>
          <a:p>
            <a:r>
              <a:rPr lang="en-US" dirty="0" smtClean="0"/>
              <a:t>We already know all about the DOM, but by another name. The </a:t>
            </a:r>
            <a:r>
              <a:rPr lang="en-US" dirty="0"/>
              <a:t>tree </a:t>
            </a:r>
            <a:r>
              <a:rPr lang="en-US" dirty="0" smtClean="0"/>
              <a:t>structure from </a:t>
            </a:r>
            <a:r>
              <a:rPr lang="en-US" dirty="0"/>
              <a:t>Chapter </a:t>
            </a:r>
            <a:r>
              <a:rPr lang="en-US" dirty="0" smtClean="0"/>
              <a:t>2 (HTML) is </a:t>
            </a:r>
            <a:r>
              <a:rPr lang="en-US" dirty="0"/>
              <a:t>formally called the </a:t>
            </a:r>
            <a:r>
              <a:rPr lang="en-US" b="1" dirty="0"/>
              <a:t>DOM Tree </a:t>
            </a:r>
            <a:r>
              <a:rPr lang="en-US" dirty="0" smtClean="0"/>
              <a:t>with the </a:t>
            </a:r>
            <a:r>
              <a:rPr lang="en-US" dirty="0"/>
              <a:t>root, or topmost object called the </a:t>
            </a:r>
            <a:r>
              <a:rPr lang="en-US" b="1" dirty="0"/>
              <a:t>Document Root</a:t>
            </a:r>
            <a:r>
              <a:rPr lang="en-US" dirty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Seems familiar, because it is!</a:t>
            </a:r>
            <a:endParaRPr lang="en-US" dirty="0"/>
          </a:p>
        </p:txBody>
      </p:sp>
      <p:pic>
        <p:nvPicPr>
          <p:cNvPr id="5" name="Picture 4" descr="4071506017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19400"/>
            <a:ext cx="6671456" cy="360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40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199"/>
            <a:ext cx="6400800" cy="4572001"/>
          </a:xfrm>
        </p:spPr>
        <p:txBody>
          <a:bodyPr>
            <a:normAutofit/>
          </a:bodyPr>
          <a:lstStyle/>
          <a:p>
            <a:r>
              <a:rPr lang="en-US" dirty="0"/>
              <a:t>In the DOM, each element within the HTML document is called a </a:t>
            </a:r>
            <a:r>
              <a:rPr lang="en-US" b="1" dirty="0" smtClean="0"/>
              <a:t>node.</a:t>
            </a:r>
            <a:r>
              <a:rPr lang="en-US" dirty="0"/>
              <a:t> If </a:t>
            </a:r>
            <a:r>
              <a:rPr lang="en-US" dirty="0" smtClean="0"/>
              <a:t>the DOM </a:t>
            </a:r>
            <a:r>
              <a:rPr lang="en-US" dirty="0"/>
              <a:t>is a tree, then each node is an individual branch. </a:t>
            </a:r>
            <a:endParaRPr lang="en-US" dirty="0" smtClean="0"/>
          </a:p>
          <a:p>
            <a:r>
              <a:rPr lang="en-US" dirty="0" smtClean="0"/>
              <a:t>There are: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element </a:t>
            </a:r>
            <a:r>
              <a:rPr lang="en-US" dirty="0"/>
              <a:t>nodes</a:t>
            </a:r>
            <a:r>
              <a:rPr lang="en-US" dirty="0" smtClean="0"/>
              <a:t>,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text </a:t>
            </a:r>
            <a:r>
              <a:rPr lang="en-US" dirty="0"/>
              <a:t>nodes, and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attribute nodes</a:t>
            </a:r>
          </a:p>
          <a:p>
            <a:r>
              <a:rPr lang="en-US" dirty="0"/>
              <a:t>All nodes in the DOM share a common set of properties and methods.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998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Nodes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Element, text and attribute nodes</a:t>
            </a:r>
            <a:endParaRPr lang="en-US" dirty="0"/>
          </a:p>
        </p:txBody>
      </p:sp>
      <p:pic>
        <p:nvPicPr>
          <p:cNvPr id="7" name="Content Placeholder 6" descr="4071506018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830" b="-26830"/>
          <a:stretch>
            <a:fillRect/>
          </a:stretch>
        </p:blipFill>
        <p:spPr>
          <a:xfrm>
            <a:off x="762000" y="1143000"/>
            <a:ext cx="7543800" cy="5334171"/>
          </a:xfrm>
        </p:spPr>
      </p:pic>
    </p:spTree>
    <p:extLst>
      <p:ext uri="{BB962C8B-B14F-4D97-AF65-F5344CB8AC3E}">
        <p14:creationId xmlns:p14="http://schemas.microsoft.com/office/powerpoint/2010/main" val="1095648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Nodes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Essential Node Object properties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1479701"/>
              </p:ext>
            </p:extLst>
          </p:nvPr>
        </p:nvGraphicFramePr>
        <p:xfrm>
          <a:off x="533400" y="1219200"/>
          <a:ext cx="7467600" cy="495299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948070"/>
                <a:gridCol w="5519530"/>
              </a:tblGrid>
              <a:tr h="4796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800" dirty="0"/>
                        <a:t>Property </a:t>
                      </a:r>
                      <a:endParaRPr lang="en-CA" sz="28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800"/>
                        <a:t>Description</a:t>
                      </a:r>
                      <a:endParaRPr lang="en-CA" sz="28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9100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 dirty="0"/>
                        <a:t>attributes</a:t>
                      </a:r>
                      <a:endParaRPr lang="en-CA" sz="20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Collection of node attributes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24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childNodes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A </a:t>
                      </a:r>
                      <a:r>
                        <a:rPr lang="en-CA" sz="2400"/>
                        <a:t>NodeList</a:t>
                      </a:r>
                      <a:r>
                        <a:rPr lang="en-CA" sz="2000"/>
                        <a:t> of child nodes for this node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24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firstChild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First child node of this node.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24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lastChild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Last child of this node.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24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nextSibling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Next sibling node for this node.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24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 dirty="0" err="1"/>
                        <a:t>nodeName</a:t>
                      </a:r>
                      <a:endParaRPr lang="en-CA" sz="20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Name of the node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24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nodeType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Type of the node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24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nodeValue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Value of the node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24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parentNode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Parent node for this node.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424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previousSibling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Previous sibling node for this node.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5874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One root to ground them 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DOM document object </a:t>
            </a:r>
            <a:r>
              <a:rPr lang="en-US" dirty="0"/>
              <a:t>is the root JavaScript object representing the </a:t>
            </a:r>
            <a:r>
              <a:rPr lang="en-US" dirty="0" smtClean="0"/>
              <a:t>entire HTML </a:t>
            </a:r>
            <a:r>
              <a:rPr lang="en-US" dirty="0"/>
              <a:t>document</a:t>
            </a:r>
            <a:r>
              <a:rPr lang="en-US" dirty="0" smtClean="0"/>
              <a:t>.</a:t>
            </a:r>
          </a:p>
          <a:p>
            <a:r>
              <a:rPr lang="en-US" dirty="0"/>
              <a:t>It contains some properties and methods that we will use </a:t>
            </a:r>
            <a:r>
              <a:rPr lang="en-US" dirty="0" smtClean="0"/>
              <a:t>extensively in </a:t>
            </a:r>
            <a:r>
              <a:rPr lang="en-US" dirty="0"/>
              <a:t>our development and is globally accessible as </a:t>
            </a:r>
            <a:r>
              <a:rPr lang="en-US" b="1" dirty="0"/>
              <a:t>document</a:t>
            </a:r>
            <a:r>
              <a:rPr lang="en-US" dirty="0" smtClean="0"/>
              <a:t>.</a:t>
            </a:r>
          </a:p>
          <a:p>
            <a:r>
              <a:rPr lang="en-US" i="1" dirty="0">
                <a:solidFill>
                  <a:srgbClr val="009FDA"/>
                </a:solidFill>
              </a:rPr>
              <a:t>// specify the </a:t>
            </a:r>
            <a:r>
              <a:rPr lang="en-US" i="1" dirty="0" err="1">
                <a:solidFill>
                  <a:srgbClr val="009FDA"/>
                </a:solidFill>
              </a:rPr>
              <a:t>doctype</a:t>
            </a:r>
            <a:r>
              <a:rPr lang="en-US" i="1" dirty="0">
                <a:solidFill>
                  <a:srgbClr val="009FDA"/>
                </a:solidFill>
              </a:rPr>
              <a:t>, for example html</a:t>
            </a:r>
          </a:p>
          <a:p>
            <a:r>
              <a:rPr lang="en-US" dirty="0" err="1"/>
              <a:t>var</a:t>
            </a:r>
            <a:r>
              <a:rPr lang="en-US" dirty="0"/>
              <a:t> a = </a:t>
            </a:r>
            <a:r>
              <a:rPr lang="en-US" dirty="0" err="1">
                <a:solidFill>
                  <a:schemeClr val="accent2"/>
                </a:solidFill>
              </a:rPr>
              <a:t>document.doctype.name</a:t>
            </a:r>
            <a:r>
              <a:rPr lang="en-US" dirty="0">
                <a:solidFill>
                  <a:schemeClr val="accent2"/>
                </a:solidFill>
              </a:rPr>
              <a:t>;</a:t>
            </a:r>
          </a:p>
          <a:p>
            <a:r>
              <a:rPr lang="en-US" i="1" dirty="0">
                <a:solidFill>
                  <a:schemeClr val="accent1"/>
                </a:solidFill>
              </a:rPr>
              <a:t>// specify the page encoding, for example ISO-8859-1</a:t>
            </a:r>
          </a:p>
          <a:p>
            <a:r>
              <a:rPr lang="en-US" dirty="0" err="1"/>
              <a:t>var</a:t>
            </a:r>
            <a:r>
              <a:rPr lang="en-US" dirty="0"/>
              <a:t> b = </a:t>
            </a:r>
            <a:r>
              <a:rPr lang="en-US" dirty="0" err="1">
                <a:solidFill>
                  <a:srgbClr val="CE2933"/>
                </a:solidFill>
              </a:rPr>
              <a:t>document.inputEncoding</a:t>
            </a:r>
            <a:r>
              <a:rPr lang="en-US" dirty="0">
                <a:solidFill>
                  <a:srgbClr val="CE2933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618168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Document Object Methods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9668100"/>
              </p:ext>
            </p:extLst>
          </p:nvPr>
        </p:nvGraphicFramePr>
        <p:xfrm>
          <a:off x="228600" y="1447800"/>
          <a:ext cx="8534400" cy="41148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737467"/>
                <a:gridCol w="5796933"/>
              </a:tblGrid>
              <a:tr h="6237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dirty="0"/>
                        <a:t>Method </a:t>
                      </a:r>
                      <a:endParaRPr lang="en-CA" sz="32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dirty="0"/>
                        <a:t>Description</a:t>
                      </a:r>
                      <a:endParaRPr lang="en-CA" sz="32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563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createAttribute()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/>
                        <a:t>Creates an attribute node</a:t>
                      </a:r>
                      <a:endParaRPr lang="en-CA" sz="2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758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createElement()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/>
                        <a:t>Creates an element node</a:t>
                      </a:r>
                      <a:endParaRPr lang="en-CA" sz="2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758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createTextNode()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/>
                        <a:t>Create a text node</a:t>
                      </a:r>
                      <a:endParaRPr lang="en-CA" sz="2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600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getElementById(id)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/>
                        <a:t>Returns the element node whose </a:t>
                      </a:r>
                      <a:r>
                        <a:rPr lang="en-CA" sz="2800"/>
                        <a:t>id</a:t>
                      </a:r>
                      <a:r>
                        <a:rPr lang="en-CA" sz="2400"/>
                        <a:t> attribute matches the passed </a:t>
                      </a:r>
                      <a:r>
                        <a:rPr lang="en-CA" sz="2800"/>
                        <a:t>id</a:t>
                      </a:r>
                      <a:r>
                        <a:rPr lang="en-CA" sz="2400"/>
                        <a:t> parameter.</a:t>
                      </a:r>
                      <a:endParaRPr lang="en-CA" sz="2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229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 dirty="0" err="1"/>
                        <a:t>getElementsByTagName</a:t>
                      </a:r>
                      <a:r>
                        <a:rPr lang="en-CA" sz="2000" dirty="0"/>
                        <a:t>(name)</a:t>
                      </a:r>
                      <a:endParaRPr lang="en-CA" sz="20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dirty="0"/>
                        <a:t>Returns a </a:t>
                      </a:r>
                      <a:r>
                        <a:rPr lang="en-CA" sz="2400" dirty="0" err="1"/>
                        <a:t>nodeList</a:t>
                      </a:r>
                      <a:r>
                        <a:rPr lang="en-CA" sz="2400" dirty="0"/>
                        <a:t> of elements whose tag name matches the passed </a:t>
                      </a:r>
                      <a:r>
                        <a:rPr lang="en-CA" sz="2800" dirty="0"/>
                        <a:t>name</a:t>
                      </a:r>
                      <a:r>
                        <a:rPr lang="en-CA" sz="2400" dirty="0"/>
                        <a:t> parameter.</a:t>
                      </a:r>
                      <a:endParaRPr lang="en-CA" sz="2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2114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nodes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getElementById</a:t>
            </a:r>
            <a:r>
              <a:rPr lang="en-US" dirty="0" smtClean="0"/>
              <a:t>(), </a:t>
            </a:r>
            <a:r>
              <a:rPr lang="en-US" dirty="0" err="1" smtClean="0"/>
              <a:t>getElementsByTagName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6" name="Content Placeholder 5" descr="4071506019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211" b="-18211"/>
          <a:stretch>
            <a:fillRect/>
          </a:stretch>
        </p:blipFill>
        <p:spPr>
          <a:xfrm>
            <a:off x="152400" y="533400"/>
            <a:ext cx="8755356" cy="6190854"/>
          </a:xfrm>
        </p:spPr>
      </p:pic>
    </p:spTree>
    <p:extLst>
      <p:ext uri="{BB962C8B-B14F-4D97-AF65-F5344CB8AC3E}">
        <p14:creationId xmlns:p14="http://schemas.microsoft.com/office/powerpoint/2010/main" val="2324350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 node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934200" cy="4525963"/>
          </a:xfrm>
        </p:spPr>
        <p:txBody>
          <a:bodyPr/>
          <a:lstStyle/>
          <a:p>
            <a:r>
              <a:rPr lang="en-US" dirty="0"/>
              <a:t>The type of object returned by the method </a:t>
            </a:r>
            <a:r>
              <a:rPr lang="en-US" dirty="0" err="1"/>
              <a:t>document.getElementById</a:t>
            </a:r>
            <a:r>
              <a:rPr lang="en-US" dirty="0"/>
              <a:t>() </a:t>
            </a:r>
            <a:r>
              <a:rPr lang="en-US" dirty="0" smtClean="0"/>
              <a:t>described in </a:t>
            </a:r>
            <a:r>
              <a:rPr lang="en-US" dirty="0"/>
              <a:t>the previous section is an </a:t>
            </a:r>
            <a:r>
              <a:rPr lang="en-US" b="1" dirty="0"/>
              <a:t>element node </a:t>
            </a:r>
            <a:r>
              <a:rPr lang="en-US" dirty="0"/>
              <a:t>object</a:t>
            </a:r>
            <a:r>
              <a:rPr lang="en-US" dirty="0" smtClean="0"/>
              <a:t>.</a:t>
            </a:r>
          </a:p>
          <a:p>
            <a:r>
              <a:rPr lang="en-US" dirty="0"/>
              <a:t>This represents an HTML </a:t>
            </a:r>
            <a:r>
              <a:rPr lang="en-US" dirty="0" smtClean="0"/>
              <a:t>element in </a:t>
            </a:r>
            <a:r>
              <a:rPr lang="en-US" dirty="0"/>
              <a:t>the hierarchy, contained between the opening &lt;&gt; and closing &lt;/&gt; tags for </a:t>
            </a:r>
            <a:r>
              <a:rPr lang="en-US" dirty="0" smtClean="0"/>
              <a:t>this element.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can itself contain </a:t>
            </a:r>
            <a:r>
              <a:rPr lang="en-US" dirty="0" smtClean="0"/>
              <a:t>more elements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94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 node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Essential Element Node Properties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5873356"/>
              </p:ext>
            </p:extLst>
          </p:nvPr>
        </p:nvGraphicFramePr>
        <p:xfrm>
          <a:off x="381000" y="1295400"/>
          <a:ext cx="8305800" cy="501824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829789"/>
                <a:gridCol w="6476011"/>
              </a:tblGrid>
              <a:tr h="52998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dirty="0"/>
                        <a:t>Property </a:t>
                      </a:r>
                      <a:endParaRPr lang="en-CA" sz="32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dirty="0"/>
                        <a:t>Description</a:t>
                      </a:r>
                      <a:endParaRPr lang="en-CA" sz="32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379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className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The current value for the class attribute of this HTML element.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772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id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The current value for the id of this element. 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2362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innerHTML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Represents all the things inside of the tags. </a:t>
                      </a:r>
                      <a:endParaRPr lang="en-CA" sz="2000" dirty="0" smtClean="0"/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 smtClean="0"/>
                        <a:t>This </a:t>
                      </a:r>
                      <a:r>
                        <a:rPr lang="en-CA" sz="2000" dirty="0"/>
                        <a:t>can be read or written to and is the primary way which we update particular </a:t>
                      </a:r>
                      <a:r>
                        <a:rPr lang="en-CA" sz="2000" dirty="0" err="1"/>
                        <a:t>div's</a:t>
                      </a:r>
                      <a:r>
                        <a:rPr lang="en-CA" sz="2000" dirty="0"/>
                        <a:t> using JS.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772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style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The style attribute of an element. We can read and modify this property.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5958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tagName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The tag name for the element.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0087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a DOM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010400" cy="4525963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document.write</a:t>
            </a:r>
            <a:r>
              <a:rPr lang="en-US" dirty="0"/>
              <a:t>() method is used </a:t>
            </a:r>
            <a:r>
              <a:rPr lang="en-US" dirty="0" smtClean="0"/>
              <a:t>to create </a:t>
            </a:r>
            <a:r>
              <a:rPr lang="en-US" dirty="0"/>
              <a:t>output to the HTML page from JavaScript</a:t>
            </a:r>
            <a:r>
              <a:rPr lang="en-US" dirty="0" smtClean="0"/>
              <a:t>.</a:t>
            </a:r>
            <a:r>
              <a:rPr lang="en-US" dirty="0"/>
              <a:t> The modern JavaScript programmer will </a:t>
            </a:r>
            <a:r>
              <a:rPr lang="en-US" dirty="0" smtClean="0"/>
              <a:t>want to </a:t>
            </a:r>
            <a:r>
              <a:rPr lang="en-US" dirty="0"/>
              <a:t>write to the HTML page, but in a particular location, not always at the </a:t>
            </a:r>
            <a:r>
              <a:rPr lang="en-US" dirty="0" smtClean="0"/>
              <a:t>bottom</a:t>
            </a:r>
          </a:p>
          <a:p>
            <a:r>
              <a:rPr lang="en-US" dirty="0"/>
              <a:t>Using the DOM document and HTML DOM element objects, we can </a:t>
            </a:r>
            <a:r>
              <a:rPr lang="en-US" dirty="0" smtClean="0"/>
              <a:t>do exactly </a:t>
            </a:r>
            <a:r>
              <a:rPr lang="en-US" dirty="0"/>
              <a:t>that using the </a:t>
            </a:r>
            <a:r>
              <a:rPr lang="en-US" b="1" dirty="0" err="1"/>
              <a:t>innerHTML</a:t>
            </a:r>
            <a:r>
              <a:rPr lang="en-US" dirty="0"/>
              <a:t> property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5" name="Picture 4" descr="Screen Shot 2014-02-05 at 9.50.52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14800"/>
            <a:ext cx="8696773" cy="164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9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JavaScript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can be linked to an HTML page in a number of ways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Inline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Embedded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External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148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Modifying a DOM element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646237"/>
            <a:ext cx="7879600" cy="4525963"/>
          </a:xfrm>
        </p:spPr>
        <p:txBody>
          <a:bodyPr/>
          <a:lstStyle/>
          <a:p>
            <a:r>
              <a:rPr lang="en-US" dirty="0"/>
              <a:t>Although the </a:t>
            </a:r>
            <a:r>
              <a:rPr lang="en-US" dirty="0" err="1"/>
              <a:t>innerHTML</a:t>
            </a:r>
            <a:r>
              <a:rPr lang="en-US" dirty="0"/>
              <a:t> technique works well (and is very fast), there is a </a:t>
            </a:r>
            <a:r>
              <a:rPr lang="en-US" dirty="0" smtClean="0"/>
              <a:t>more verbose </a:t>
            </a:r>
            <a:r>
              <a:rPr lang="en-US" dirty="0"/>
              <a:t>technique available to us that builds output using the DOM</a:t>
            </a:r>
            <a:r>
              <a:rPr lang="en-US" dirty="0" smtClean="0"/>
              <a:t>.</a:t>
            </a:r>
          </a:p>
          <a:p>
            <a:r>
              <a:rPr lang="en-US" dirty="0"/>
              <a:t>DOM functions </a:t>
            </a:r>
            <a:r>
              <a:rPr lang="en-US" dirty="0" err="1" smtClean="0"/>
              <a:t>createTextNode</a:t>
            </a:r>
            <a:r>
              <a:rPr lang="en-US" dirty="0"/>
              <a:t>(), </a:t>
            </a:r>
            <a:r>
              <a:rPr lang="en-US" dirty="0" err="1"/>
              <a:t>removeChild</a:t>
            </a:r>
            <a:r>
              <a:rPr lang="en-US" dirty="0"/>
              <a:t>(), and </a:t>
            </a:r>
            <a:r>
              <a:rPr lang="en-US" dirty="0" err="1"/>
              <a:t>appendChild</a:t>
            </a:r>
            <a:r>
              <a:rPr lang="en-US" dirty="0"/>
              <a:t>() allow us to modify an element </a:t>
            </a:r>
            <a:r>
              <a:rPr lang="en-US" dirty="0" smtClean="0"/>
              <a:t>in a </a:t>
            </a:r>
            <a:r>
              <a:rPr lang="en-US" dirty="0"/>
              <a:t>more rigorous way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verbosely, and validated</a:t>
            </a:r>
            <a:endParaRPr lang="en-US" dirty="0"/>
          </a:p>
        </p:txBody>
      </p:sp>
      <p:pic>
        <p:nvPicPr>
          <p:cNvPr id="6" name="Picture 5" descr="Screen Shot 2014-02-05 at 9.52.3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0" y="3962400"/>
            <a:ext cx="8981748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614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an element’s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2341" y="1676400"/>
            <a:ext cx="7848600" cy="4525963"/>
          </a:xfrm>
        </p:spPr>
        <p:txBody>
          <a:bodyPr/>
          <a:lstStyle/>
          <a:p>
            <a:r>
              <a:rPr lang="en-US" dirty="0"/>
              <a:t>We can add </a:t>
            </a:r>
            <a:r>
              <a:rPr lang="en-US" dirty="0" smtClean="0"/>
              <a:t>or remove </a:t>
            </a:r>
            <a:r>
              <a:rPr lang="en-US" dirty="0"/>
              <a:t>any style using the </a:t>
            </a:r>
            <a:r>
              <a:rPr lang="en-US" b="1" dirty="0"/>
              <a:t>style</a:t>
            </a:r>
            <a:r>
              <a:rPr lang="en-US" dirty="0"/>
              <a:t> or </a:t>
            </a:r>
            <a:r>
              <a:rPr lang="en-US" b="1" dirty="0" err="1"/>
              <a:t>className</a:t>
            </a:r>
            <a:r>
              <a:rPr lang="en-US" dirty="0"/>
              <a:t> property of the Element </a:t>
            </a:r>
            <a:r>
              <a:rPr lang="en-US" dirty="0" smtClean="0"/>
              <a:t>node.</a:t>
            </a:r>
          </a:p>
          <a:p>
            <a:r>
              <a:rPr lang="en-US" dirty="0"/>
              <a:t>Its usage is shown below to change a node’s background </a:t>
            </a:r>
            <a:r>
              <a:rPr lang="en-US" dirty="0" smtClean="0"/>
              <a:t>color and </a:t>
            </a:r>
            <a:r>
              <a:rPr lang="en-US" dirty="0"/>
              <a:t>add a three-pixel border.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commentTag</a:t>
            </a:r>
            <a:r>
              <a:rPr lang="en-US" dirty="0"/>
              <a:t> = </a:t>
            </a:r>
            <a:r>
              <a:rPr lang="en-US" dirty="0" err="1"/>
              <a:t>document.getElementById</a:t>
            </a:r>
            <a:r>
              <a:rPr lang="en-US" dirty="0"/>
              <a:t>("</a:t>
            </a:r>
            <a:r>
              <a:rPr lang="en-US" dirty="0" err="1"/>
              <a:t>specificTag</a:t>
            </a:r>
            <a:r>
              <a:rPr lang="en-US" dirty="0"/>
              <a:t>");</a:t>
            </a:r>
          </a:p>
          <a:p>
            <a:r>
              <a:rPr lang="en-US" dirty="0" err="1"/>
              <a:t>commentTag.</a:t>
            </a:r>
            <a:r>
              <a:rPr lang="en-US" b="1" dirty="0" err="1">
                <a:solidFill>
                  <a:schemeClr val="accent2"/>
                </a:solidFill>
              </a:rPr>
              <a:t>style.backgroundColour</a:t>
            </a:r>
            <a:r>
              <a:rPr lang="en-US" dirty="0"/>
              <a:t> = "#FFFF00";</a:t>
            </a:r>
          </a:p>
          <a:p>
            <a:r>
              <a:rPr lang="en-US" dirty="0" err="1"/>
              <a:t>commentTag</a:t>
            </a:r>
            <a:r>
              <a:rPr lang="en-US" dirty="0" err="1">
                <a:solidFill>
                  <a:srgbClr val="CE2933"/>
                </a:solidFill>
              </a:rPr>
              <a:t>.style.borderWidth</a:t>
            </a:r>
            <a:r>
              <a:rPr lang="en-US" dirty="0"/>
              <a:t>="3px";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35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an element’s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className</a:t>
            </a:r>
            <a:r>
              <a:rPr lang="en-US" dirty="0"/>
              <a:t> property is normally a better choice, because it allows the </a:t>
            </a:r>
            <a:r>
              <a:rPr lang="en-US" dirty="0" smtClean="0"/>
              <a:t>styles to </a:t>
            </a:r>
            <a:r>
              <a:rPr lang="en-US" dirty="0"/>
              <a:t>be created outside the code, and thus be better accessible to designers</a:t>
            </a:r>
            <a:r>
              <a:rPr lang="en-US" dirty="0" smtClean="0"/>
              <a:t>.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commentTag</a:t>
            </a:r>
            <a:r>
              <a:rPr lang="en-US" dirty="0"/>
              <a:t> = </a:t>
            </a:r>
            <a:r>
              <a:rPr lang="en-US" dirty="0" err="1"/>
              <a:t>document.getElementById</a:t>
            </a:r>
            <a:r>
              <a:rPr lang="en-US" dirty="0"/>
              <a:t>("</a:t>
            </a:r>
            <a:r>
              <a:rPr lang="en-US" dirty="0" err="1"/>
              <a:t>specificTag</a:t>
            </a:r>
            <a:r>
              <a:rPr lang="en-US" dirty="0"/>
              <a:t>");</a:t>
            </a:r>
          </a:p>
          <a:p>
            <a:r>
              <a:rPr lang="en-US" dirty="0" err="1"/>
              <a:t>commentTag.</a:t>
            </a:r>
            <a:r>
              <a:rPr lang="en-US" b="1" dirty="0" err="1">
                <a:solidFill>
                  <a:srgbClr val="CE2933"/>
                </a:solidFill>
              </a:rPr>
              <a:t>className</a:t>
            </a:r>
            <a:r>
              <a:rPr lang="en-US" dirty="0"/>
              <a:t> = "</a:t>
            </a:r>
            <a:r>
              <a:rPr lang="en-US" dirty="0" err="1"/>
              <a:t>someClassName</a:t>
            </a:r>
            <a:r>
              <a:rPr lang="en-US" dirty="0"/>
              <a:t>"</a:t>
            </a:r>
            <a:r>
              <a:rPr lang="en-US" dirty="0" smtClean="0"/>
              <a:t>;</a:t>
            </a:r>
          </a:p>
          <a:p>
            <a:r>
              <a:rPr lang="en-US" dirty="0"/>
              <a:t>HTML5 introduces the </a:t>
            </a:r>
            <a:r>
              <a:rPr lang="en-US" dirty="0" err="1"/>
              <a:t>classList</a:t>
            </a:r>
            <a:r>
              <a:rPr lang="en-US" dirty="0"/>
              <a:t> element, which allows you to add, remove</a:t>
            </a:r>
            <a:r>
              <a:rPr lang="en-US" dirty="0" smtClean="0"/>
              <a:t>, or </a:t>
            </a:r>
            <a:r>
              <a:rPr lang="en-US" dirty="0"/>
              <a:t>toggle a CSS class on an element</a:t>
            </a:r>
            <a:r>
              <a:rPr lang="en-US" dirty="0" smtClean="0"/>
              <a:t>.</a:t>
            </a:r>
          </a:p>
          <a:p>
            <a:r>
              <a:rPr lang="en-US" dirty="0" err="1"/>
              <a:t>label.</a:t>
            </a:r>
            <a:r>
              <a:rPr lang="en-US" b="1" dirty="0" err="1">
                <a:solidFill>
                  <a:srgbClr val="CE2933"/>
                </a:solidFill>
              </a:rPr>
              <a:t>classList.addClass</a:t>
            </a:r>
            <a:r>
              <a:rPr lang="en-US" dirty="0"/>
              <a:t>("</a:t>
            </a:r>
            <a:r>
              <a:rPr lang="en-US" dirty="0" err="1"/>
              <a:t>someClassName</a:t>
            </a:r>
            <a:r>
              <a:rPr lang="en-US" dirty="0"/>
              <a:t>")</a:t>
            </a:r>
            <a:r>
              <a:rPr lang="en-US" dirty="0" smtClean="0"/>
              <a:t>;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With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3058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Properties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Specific HTML DOM Element Properties for Certain Tag Types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8883258"/>
              </p:ext>
            </p:extLst>
          </p:nvPr>
        </p:nvGraphicFramePr>
        <p:xfrm>
          <a:off x="228600" y="1295400"/>
          <a:ext cx="8534400" cy="503661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44124"/>
                <a:gridCol w="5132876"/>
                <a:gridCol w="2057400"/>
              </a:tblGrid>
              <a:tr h="4621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dirty="0"/>
                        <a:t>Property </a:t>
                      </a:r>
                      <a:endParaRPr lang="en-CA" sz="24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/>
                        <a:t>Description</a:t>
                      </a:r>
                      <a:endParaRPr lang="en-CA" sz="24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dirty="0"/>
                        <a:t>Tags </a:t>
                      </a:r>
                      <a:endParaRPr lang="en-CA" sz="24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218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800" dirty="0" err="1"/>
                        <a:t>href</a:t>
                      </a:r>
                      <a:endParaRPr lang="en-CA" sz="28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The href attribute used in a tags to specify a URL to link to.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 dirty="0"/>
                        <a:t>a </a:t>
                      </a:r>
                      <a:endParaRPr lang="en-CA" sz="20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350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800"/>
                        <a:t>name</a:t>
                      </a:r>
                      <a:endParaRPr lang="en-CA" sz="28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The name property is  a bookmark to identify this tag. Unlike id which is available to all tags, name is limited to certain form related tags. 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 dirty="0"/>
                        <a:t>a, input, </a:t>
                      </a:r>
                      <a:r>
                        <a:rPr lang="en-CA" sz="2000" dirty="0" err="1"/>
                        <a:t>textarea</a:t>
                      </a:r>
                      <a:r>
                        <a:rPr lang="en-CA" sz="2000" dirty="0"/>
                        <a:t>, form</a:t>
                      </a:r>
                      <a:endParaRPr lang="en-CA" sz="20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2632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800"/>
                        <a:t>src</a:t>
                      </a:r>
                      <a:endParaRPr lang="en-CA" sz="28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Links to an external URL that should be loaded into the page (as opposed to href which is a link to follow when clicked) 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 dirty="0" err="1"/>
                        <a:t>img</a:t>
                      </a:r>
                      <a:r>
                        <a:rPr lang="en-CA" sz="2000" dirty="0"/>
                        <a:t>, input, </a:t>
                      </a:r>
                      <a:r>
                        <a:rPr lang="en-CA" sz="2000" dirty="0" err="1"/>
                        <a:t>iframe</a:t>
                      </a:r>
                      <a:r>
                        <a:rPr lang="en-CA" sz="2000" dirty="0"/>
                        <a:t>, script</a:t>
                      </a:r>
                      <a:endParaRPr lang="en-CA" sz="20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350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800" dirty="0"/>
                        <a:t>value</a:t>
                      </a:r>
                      <a:endParaRPr lang="en-CA" sz="28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The value is related tot he value attribute of input tags. Often the value of an input field is user defined, and we use value to get that user input.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 dirty="0"/>
                        <a:t>Input, </a:t>
                      </a:r>
                      <a:r>
                        <a:rPr lang="en-CA" sz="2000" dirty="0" err="1"/>
                        <a:t>textarea</a:t>
                      </a:r>
                      <a:r>
                        <a:rPr lang="en-CA" sz="2000" dirty="0"/>
                        <a:t>, submit</a:t>
                      </a:r>
                      <a:endParaRPr lang="en-CA" sz="20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8745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 </a:t>
            </a:r>
            <a:r>
              <a:rPr lang="en-US" dirty="0" smtClean="0">
                <a:solidFill>
                  <a:schemeClr val="tx2"/>
                </a:solidFill>
              </a:rPr>
              <a:t>Events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7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22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 </a:t>
            </a:r>
            <a:r>
              <a:rPr lang="en-US" sz="2400" dirty="0" smtClean="0"/>
              <a:t>JavaScript </a:t>
            </a:r>
            <a:r>
              <a:rPr lang="en-US" sz="2400" b="1" dirty="0" smtClean="0"/>
              <a:t>event</a:t>
            </a:r>
            <a:r>
              <a:rPr lang="en-US" sz="2400" dirty="0" smtClean="0"/>
              <a:t> </a:t>
            </a:r>
            <a:r>
              <a:rPr lang="en-US" sz="2400" dirty="0"/>
              <a:t>is an action that can be detected by JavaScript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We say then that an </a:t>
            </a:r>
            <a:r>
              <a:rPr lang="en-US" sz="2400" dirty="0" smtClean="0"/>
              <a:t>event is </a:t>
            </a:r>
            <a:r>
              <a:rPr lang="en-US" sz="2400" i="1" dirty="0"/>
              <a:t>triggered </a:t>
            </a:r>
            <a:r>
              <a:rPr lang="en-US" sz="2400" dirty="0"/>
              <a:t>and then it can be </a:t>
            </a:r>
            <a:r>
              <a:rPr lang="en-US" sz="2400" i="1" dirty="0"/>
              <a:t>caught </a:t>
            </a:r>
            <a:r>
              <a:rPr lang="en-US" sz="2400" dirty="0"/>
              <a:t>by JavaScript functions, which then do </a:t>
            </a:r>
            <a:r>
              <a:rPr lang="en-US" sz="2400" dirty="0" smtClean="0"/>
              <a:t>something in </a:t>
            </a:r>
            <a:r>
              <a:rPr lang="en-US" sz="2400" dirty="0"/>
              <a:t>response</a:t>
            </a:r>
            <a:r>
              <a:rPr lang="en-US" sz="2400" dirty="0" smtClean="0"/>
              <a:t>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30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600200"/>
            <a:ext cx="75438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In the original JavaScript world, events could be specified right in the </a:t>
            </a:r>
            <a:r>
              <a:rPr lang="en-US" sz="2400" dirty="0" smtClean="0"/>
              <a:t>HTML markup </a:t>
            </a:r>
            <a:r>
              <a:rPr lang="en-US" sz="2400" dirty="0"/>
              <a:t>with </a:t>
            </a:r>
            <a:r>
              <a:rPr lang="en-US" sz="2400" i="1" dirty="0"/>
              <a:t>hooks </a:t>
            </a:r>
            <a:r>
              <a:rPr lang="en-US" sz="2400" dirty="0"/>
              <a:t>to the JavaScript code (and still can)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As more </a:t>
            </a:r>
            <a:r>
              <a:rPr lang="en-US" sz="2400" dirty="0" smtClean="0"/>
              <a:t>powerful frameworks </a:t>
            </a:r>
            <a:r>
              <a:rPr lang="en-US" sz="2400" dirty="0"/>
              <a:t>were developed, and website design and best practices were refined, </a:t>
            </a:r>
            <a:r>
              <a:rPr lang="en-US" sz="2400" dirty="0" smtClean="0"/>
              <a:t>this original </a:t>
            </a:r>
            <a:r>
              <a:rPr lang="en-US" sz="2400" dirty="0"/>
              <a:t>mechanism was supplanted by the </a:t>
            </a:r>
            <a:r>
              <a:rPr lang="en-US" sz="2400" b="1" dirty="0"/>
              <a:t>listener </a:t>
            </a:r>
            <a:r>
              <a:rPr lang="en-US" sz="2400" dirty="0"/>
              <a:t>approach.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brave new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11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Events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approaches</a:t>
            </a:r>
            <a:endParaRPr lang="en-US" dirty="0"/>
          </a:p>
        </p:txBody>
      </p:sp>
      <p:pic>
        <p:nvPicPr>
          <p:cNvPr id="6" name="Content Placeholder 5" descr="4071506020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750" b="-8750"/>
          <a:stretch>
            <a:fillRect/>
          </a:stretch>
        </p:blipFill>
        <p:spPr>
          <a:xfrm>
            <a:off x="0" y="990600"/>
            <a:ext cx="8852269" cy="6259380"/>
          </a:xfrm>
        </p:spPr>
      </p:pic>
    </p:spTree>
    <p:extLst>
      <p:ext uri="{BB962C8B-B14F-4D97-AF65-F5344CB8AC3E}">
        <p14:creationId xmlns:p14="http://schemas.microsoft.com/office/powerpoint/2010/main" val="3898829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320675"/>
            <a:ext cx="7772400" cy="1020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Inline Event Handler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057400"/>
            <a:ext cx="8153400" cy="4525963"/>
          </a:xfrm>
        </p:spPr>
        <p:txBody>
          <a:bodyPr/>
          <a:lstStyle/>
          <a:p>
            <a:r>
              <a:rPr lang="en-US" dirty="0"/>
              <a:t>For example, if you wanted an alert to pop-</a:t>
            </a:r>
            <a:r>
              <a:rPr lang="en-US" dirty="0" smtClean="0"/>
              <a:t>up when </a:t>
            </a:r>
            <a:r>
              <a:rPr lang="en-US" dirty="0"/>
              <a:t>clicking a &lt;div&gt; you might program:</a:t>
            </a:r>
          </a:p>
          <a:p>
            <a:r>
              <a:rPr lang="en-US" dirty="0"/>
              <a:t>&lt;div id="example1" </a:t>
            </a:r>
            <a:r>
              <a:rPr lang="en-US" b="1" dirty="0" err="1">
                <a:solidFill>
                  <a:srgbClr val="CE2933"/>
                </a:solidFill>
              </a:rPr>
              <a:t>onclick</a:t>
            </a:r>
            <a:r>
              <a:rPr lang="en-US" dirty="0"/>
              <a:t>="</a:t>
            </a:r>
            <a:r>
              <a:rPr lang="en-US" dirty="0">
                <a:solidFill>
                  <a:srgbClr val="CE2933"/>
                </a:solidFill>
              </a:rPr>
              <a:t>alert('hello')</a:t>
            </a:r>
            <a:r>
              <a:rPr lang="en-US" dirty="0"/>
              <a:t>"&gt;Click for pop-up&lt;/div</a:t>
            </a:r>
            <a:r>
              <a:rPr lang="en-US" dirty="0" smtClean="0"/>
              <a:t>&gt;</a:t>
            </a:r>
          </a:p>
          <a:p>
            <a:r>
              <a:rPr lang="en-US" dirty="0"/>
              <a:t>The problem with this type of programming is that the HTML markup </a:t>
            </a:r>
            <a:r>
              <a:rPr lang="en-US" dirty="0" smtClean="0"/>
              <a:t>and the </a:t>
            </a:r>
            <a:r>
              <a:rPr lang="en-US" dirty="0"/>
              <a:t>corresponding JavaScript logic are woven </a:t>
            </a:r>
            <a:r>
              <a:rPr lang="en-US" dirty="0" smtClean="0"/>
              <a:t>together. </a:t>
            </a:r>
          </a:p>
          <a:p>
            <a:r>
              <a:rPr lang="en-US" dirty="0" smtClean="0"/>
              <a:t>It </a:t>
            </a:r>
            <a:r>
              <a:rPr lang="en-US" dirty="0"/>
              <a:t>does not make use of layers; that is, it does not separate </a:t>
            </a:r>
            <a:r>
              <a:rPr lang="en-US" dirty="0" smtClean="0"/>
              <a:t>content from </a:t>
            </a:r>
            <a:r>
              <a:rPr lang="en-US" dirty="0"/>
              <a:t>behavior.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813547" y="1341437"/>
            <a:ext cx="6400800" cy="304800"/>
          </a:xfrm>
        </p:spPr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159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Listener Approach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ways to set up listeners</a:t>
            </a:r>
            <a:endParaRPr lang="en-US" dirty="0"/>
          </a:p>
        </p:txBody>
      </p:sp>
      <p:pic>
        <p:nvPicPr>
          <p:cNvPr id="7" name="Picture 6" descr="Screen Shot 2014-02-05 at 10.00.2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4" y="3581400"/>
            <a:ext cx="8788486" cy="2819400"/>
          </a:xfrm>
          <a:prstGeom prst="rect">
            <a:avLst/>
          </a:prstGeom>
        </p:spPr>
      </p:pic>
      <p:pic>
        <p:nvPicPr>
          <p:cNvPr id="9" name="Picture 8" descr="Screen Shot 2014-02-05 at 10.00.04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9" y="1524000"/>
            <a:ext cx="867978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21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Inline JavaScript refers to the practice of including JavaScript code directly </a:t>
            </a:r>
            <a:r>
              <a:rPr lang="en-US" dirty="0" smtClean="0"/>
              <a:t>within certain </a:t>
            </a:r>
            <a:r>
              <a:rPr lang="en-US" dirty="0"/>
              <a:t>HTML </a:t>
            </a:r>
            <a:r>
              <a:rPr lang="en-US" dirty="0" smtClean="0"/>
              <a:t>attributes</a:t>
            </a:r>
          </a:p>
          <a:p>
            <a:r>
              <a:rPr lang="en-US" sz="2400" dirty="0"/>
              <a:t>Inline JavaScript is a </a:t>
            </a:r>
            <a:r>
              <a:rPr lang="en-US" sz="2400" dirty="0" smtClean="0"/>
              <a:t>real maintenance </a:t>
            </a:r>
            <a:r>
              <a:rPr lang="en-US" sz="2400" dirty="0"/>
              <a:t>nightmare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Mash it in</a:t>
            </a:r>
            <a:endParaRPr lang="en-US" dirty="0"/>
          </a:p>
        </p:txBody>
      </p:sp>
      <p:pic>
        <p:nvPicPr>
          <p:cNvPr id="5" name="Picture 4" descr="Screen Shot 2014-02-05 at 4.53.0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4" y="3505200"/>
            <a:ext cx="8763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25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Listener Approach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Using functions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62000" y="1600200"/>
            <a:ext cx="7239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What if we wanted to do something more elaborate when </a:t>
            </a:r>
            <a:r>
              <a:rPr lang="en-US" sz="2200" dirty="0" smtClean="0"/>
              <a:t>an event </a:t>
            </a:r>
            <a:r>
              <a:rPr lang="en-US" sz="2200" dirty="0"/>
              <a:t>is triggered? In such a case, the behavior would have to be encapsulated </a:t>
            </a:r>
            <a:r>
              <a:rPr lang="en-US" sz="2200" dirty="0" smtClean="0"/>
              <a:t>within a </a:t>
            </a:r>
            <a:r>
              <a:rPr lang="en-US" sz="2200" dirty="0"/>
              <a:t>function, as shown in Listing 6.12.</a:t>
            </a:r>
          </a:p>
        </p:txBody>
      </p:sp>
      <p:pic>
        <p:nvPicPr>
          <p:cNvPr id="5" name="Picture 4" descr="Screen Shot 2014-02-05 at 10.02.2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7" y="3046750"/>
            <a:ext cx="9035167" cy="32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26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Listener Approach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Anonymous functions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90600" y="1600200"/>
            <a:ext cx="6781800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An alternative to that shown in Listing 6.12 is to use an anonymous </a:t>
            </a:r>
            <a:r>
              <a:rPr lang="en-US" sz="2400" dirty="0" smtClean="0"/>
              <a:t>function (</a:t>
            </a:r>
            <a:r>
              <a:rPr lang="en-US" sz="2400" dirty="0"/>
              <a:t>that is, one without a name), as shown in Listing 6.13.</a:t>
            </a:r>
            <a:endParaRPr lang="en-US" sz="2200" dirty="0"/>
          </a:p>
        </p:txBody>
      </p:sp>
      <p:pic>
        <p:nvPicPr>
          <p:cNvPr id="6" name="Picture 5" descr="Screen Shot 2014-02-05 at 10.02.5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7" y="3257728"/>
            <a:ext cx="9100063" cy="2148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10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Event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90600" y="1600200"/>
            <a:ext cx="7315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No matter which type of event we encounter,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they </a:t>
            </a:r>
            <a:r>
              <a:rPr lang="en-US" sz="2400" dirty="0"/>
              <a:t>are all </a:t>
            </a:r>
            <a:r>
              <a:rPr lang="en-US" sz="2400" b="1" dirty="0"/>
              <a:t>DOM event objects </a:t>
            </a:r>
            <a:r>
              <a:rPr lang="en-US" sz="2400" dirty="0" smtClean="0"/>
              <a:t>and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the </a:t>
            </a:r>
            <a:r>
              <a:rPr lang="en-US" sz="2400" dirty="0"/>
              <a:t>event handlers associated with them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can </a:t>
            </a:r>
            <a:r>
              <a:rPr lang="en-US" sz="2400" dirty="0"/>
              <a:t>access and manipulate them. 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Typically we </a:t>
            </a:r>
            <a:r>
              <a:rPr lang="en-US" sz="2400" dirty="0"/>
              <a:t>see the events passed to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the </a:t>
            </a:r>
            <a:r>
              <a:rPr lang="en-US" sz="2400" dirty="0"/>
              <a:t>function handler </a:t>
            </a:r>
            <a:r>
              <a:rPr lang="en-US" sz="2400" dirty="0" smtClean="0"/>
              <a:t>as </a:t>
            </a:r>
            <a:r>
              <a:rPr lang="en-US" sz="2400" dirty="0"/>
              <a:t>a parameter named </a:t>
            </a:r>
            <a:r>
              <a:rPr lang="en-US" sz="2400" i="1" dirty="0"/>
              <a:t>e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r>
              <a:rPr lang="en-US" sz="2400" dirty="0"/>
              <a:t>function </a:t>
            </a:r>
            <a:r>
              <a:rPr lang="en-US" sz="2400" dirty="0" err="1"/>
              <a:t>someHandler</a:t>
            </a:r>
            <a:r>
              <a:rPr lang="en-US" sz="2400" dirty="0"/>
              <a:t>(</a:t>
            </a:r>
            <a:r>
              <a:rPr lang="en-US" sz="2400" b="1" dirty="0">
                <a:solidFill>
                  <a:schemeClr val="accent2"/>
                </a:solidFill>
              </a:rPr>
              <a:t>e</a:t>
            </a:r>
            <a:r>
              <a:rPr lang="en-US" sz="2400" dirty="0"/>
              <a:t>) {</a:t>
            </a:r>
          </a:p>
          <a:p>
            <a:r>
              <a:rPr lang="en-US" sz="2400" i="1" dirty="0" smtClean="0"/>
              <a:t>	</a:t>
            </a:r>
            <a:r>
              <a:rPr lang="en-US" sz="2400" i="1" dirty="0" smtClean="0">
                <a:solidFill>
                  <a:schemeClr val="accent1"/>
                </a:solidFill>
              </a:rPr>
              <a:t>/</a:t>
            </a:r>
            <a:r>
              <a:rPr lang="en-US" sz="2400" i="1" dirty="0">
                <a:solidFill>
                  <a:schemeClr val="accent1"/>
                </a:solidFill>
              </a:rPr>
              <a:t>/ e is the event that triggered this handler.</a:t>
            </a:r>
          </a:p>
          <a:p>
            <a:r>
              <a:rPr lang="en-US" sz="2400" dirty="0"/>
              <a:t>}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08009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Event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Several Options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1600200"/>
            <a:ext cx="777240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Bubbles</a:t>
            </a:r>
            <a:r>
              <a:rPr lang="en-US" sz="2400" dirty="0" smtClean="0"/>
              <a:t>. </a:t>
            </a:r>
            <a:r>
              <a:rPr lang="en-US" sz="2400" dirty="0"/>
              <a:t>If an event’s </a:t>
            </a:r>
            <a:r>
              <a:rPr lang="en-US" sz="2400" dirty="0" smtClean="0"/>
              <a:t>bubbles property </a:t>
            </a:r>
            <a:r>
              <a:rPr lang="en-US" sz="2400" dirty="0"/>
              <a:t>is set to true then there must be an event handler in place to </a:t>
            </a:r>
            <a:r>
              <a:rPr lang="en-US" sz="2400" dirty="0" smtClean="0"/>
              <a:t>handle the </a:t>
            </a:r>
            <a:r>
              <a:rPr lang="en-US" sz="2400" dirty="0"/>
              <a:t>event or it will bubble up to its parent and trigger an event </a:t>
            </a:r>
            <a:r>
              <a:rPr lang="en-US" sz="2400" dirty="0" smtClean="0"/>
              <a:t>handler there.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Cancelable</a:t>
            </a:r>
            <a:r>
              <a:rPr lang="en-US" sz="2400" dirty="0"/>
              <a:t>. The Cancelable property is also a Boolean value that </a:t>
            </a:r>
            <a:r>
              <a:rPr lang="en-US" sz="2400" dirty="0" smtClean="0"/>
              <a:t>indicates whether </a:t>
            </a:r>
            <a:r>
              <a:rPr lang="en-US" sz="2400" dirty="0"/>
              <a:t>or not the event can be cancelled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err="1"/>
              <a:t>preventDefault</a:t>
            </a:r>
            <a:r>
              <a:rPr lang="en-US" sz="2400" dirty="0"/>
              <a:t>. A cancelable default action for an event can be stopped </a:t>
            </a:r>
            <a:r>
              <a:rPr lang="en-US" sz="2400" dirty="0" smtClean="0"/>
              <a:t>using the </a:t>
            </a:r>
            <a:r>
              <a:rPr lang="en-US" sz="2400" dirty="0" err="1" smtClean="0"/>
              <a:t>preventDefault</a:t>
            </a:r>
            <a:r>
              <a:rPr lang="en-US" sz="2400" dirty="0"/>
              <a:t>(</a:t>
            </a:r>
            <a:r>
              <a:rPr lang="en-US" sz="2400" dirty="0" smtClean="0"/>
              <a:t>) method in the next slide</a:t>
            </a:r>
          </a:p>
          <a:p>
            <a:endParaRPr lang="en-US" sz="2400" dirty="0" smtClean="0"/>
          </a:p>
          <a:p>
            <a:pPr marL="342900" indent="-342900">
              <a:buFont typeface="Arial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790728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Event Object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Prevent the default </a:t>
            </a:r>
            <a:r>
              <a:rPr lang="en-US" dirty="0" err="1" smtClean="0"/>
              <a:t>behaviour</a:t>
            </a:r>
            <a:endParaRPr lang="en-US" dirty="0"/>
          </a:p>
        </p:txBody>
      </p:sp>
      <p:pic>
        <p:nvPicPr>
          <p:cNvPr id="5" name="Picture 4" descr="Screen Shot 2014-02-05 at 10.06.0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19" y="2286000"/>
            <a:ext cx="8325319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22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Event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1752600"/>
            <a:ext cx="7543800" cy="4419600"/>
          </a:xfrm>
        </p:spPr>
        <p:txBody>
          <a:bodyPr>
            <a:normAutofit/>
          </a:bodyPr>
          <a:lstStyle/>
          <a:p>
            <a:r>
              <a:rPr lang="en-US" sz="2800" dirty="0"/>
              <a:t>There are several classes of event, with several </a:t>
            </a:r>
            <a:r>
              <a:rPr lang="en-US" sz="2800" dirty="0" smtClean="0"/>
              <a:t>types of </a:t>
            </a:r>
            <a:r>
              <a:rPr lang="en-US" sz="2800" dirty="0"/>
              <a:t>event within each class specified by the W3C: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mouse events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keyboard events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form events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frame events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807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Mouse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460340"/>
              </p:ext>
            </p:extLst>
          </p:nvPr>
        </p:nvGraphicFramePr>
        <p:xfrm>
          <a:off x="533400" y="1447800"/>
          <a:ext cx="7696200" cy="487679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981200"/>
                <a:gridCol w="5715000"/>
              </a:tblGrid>
              <a:tr h="6518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dirty="0"/>
                        <a:t>Event</a:t>
                      </a:r>
                      <a:endParaRPr lang="en-CA" sz="24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dirty="0"/>
                        <a:t>Description</a:t>
                      </a:r>
                      <a:endParaRPr lang="en-CA" sz="24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35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onclick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The mouse was clicked on an element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35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ondblclick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The mouse was double clicked on an element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35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onmousedown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The mouse was pressed down over an element 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35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onmouseup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The mouse was released over an element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35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onmouseover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The mouse was moved (not clicked) over an element</a:t>
                      </a:r>
                      <a:endParaRPr lang="en-CA" sz="20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35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onmouseout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The mouse was moved off of an element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35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 dirty="0" err="1"/>
                        <a:t>onmousemove</a:t>
                      </a:r>
                      <a:endParaRPr lang="en-CA" sz="20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The mouse was moved while over an element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7179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Keyboard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687271"/>
              </p:ext>
            </p:extLst>
          </p:nvPr>
        </p:nvGraphicFramePr>
        <p:xfrm>
          <a:off x="914400" y="1676400"/>
          <a:ext cx="7772400" cy="38100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86611"/>
                <a:gridCol w="6085789"/>
              </a:tblGrid>
              <a:tr h="952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dirty="0"/>
                        <a:t>Event</a:t>
                      </a:r>
                      <a:endParaRPr lang="en-CA" sz="32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/>
                        <a:t>Description</a:t>
                      </a:r>
                      <a:endParaRPr lang="en-CA" sz="24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52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 dirty="0" err="1"/>
                        <a:t>onkeydown</a:t>
                      </a:r>
                      <a:endParaRPr lang="en-CA" sz="20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The user is pressing a key (this happens first)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52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onkeypress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The user presses a key (this happens after </a:t>
                      </a:r>
                      <a:r>
                        <a:rPr lang="en-CA" sz="2000" dirty="0" err="1"/>
                        <a:t>onkeydown</a:t>
                      </a:r>
                      <a:r>
                        <a:rPr lang="en-CA" sz="2000" dirty="0"/>
                        <a:t>)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525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000"/>
                        <a:t>onkeyup</a:t>
                      </a:r>
                      <a:endParaRPr lang="en-CA" sz="20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The user releases a key that was down (this happens last)</a:t>
                      </a:r>
                      <a:endParaRPr lang="en-CA" sz="20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680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Keyboard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&lt;input type="text" id="</a:t>
            </a:r>
            <a:r>
              <a:rPr lang="en-US" dirty="0" err="1"/>
              <a:t>keyExample</a:t>
            </a:r>
            <a:r>
              <a:rPr lang="en-US" dirty="0"/>
              <a:t>"&gt;</a:t>
            </a:r>
          </a:p>
          <a:p>
            <a:r>
              <a:rPr lang="en-US" dirty="0"/>
              <a:t>The input box above, for example, could be listened to and each key </a:t>
            </a:r>
            <a:r>
              <a:rPr lang="en-US" dirty="0" smtClean="0"/>
              <a:t>pressed echoed </a:t>
            </a:r>
            <a:r>
              <a:rPr lang="en-US" dirty="0"/>
              <a:t>back to the user as an alert as shown in Listing 6.15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5" name="Picture 4" descr="Screen Shot 2014-02-05 at 10.09.1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899160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18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9673498"/>
              </p:ext>
            </p:extLst>
          </p:nvPr>
        </p:nvGraphicFramePr>
        <p:xfrm>
          <a:off x="304800" y="1219199"/>
          <a:ext cx="8305800" cy="536396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802358"/>
                <a:gridCol w="6503442"/>
              </a:tblGrid>
              <a:tr h="2948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dirty="0"/>
                        <a:t>Event</a:t>
                      </a:r>
                      <a:endParaRPr lang="en-CA" sz="36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dirty="0"/>
                        <a:t>Description</a:t>
                      </a:r>
                      <a:endParaRPr lang="en-CA" sz="24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48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 dirty="0" err="1"/>
                        <a:t>onblur</a:t>
                      </a:r>
                      <a:endParaRPr lang="en-CA" sz="24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/>
                        <a:t>A form element has lost focus (that is, control has moved to a different element, perhaps due to a click or Tab key press.</a:t>
                      </a:r>
                      <a:endParaRPr lang="en-CA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48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 dirty="0" err="1"/>
                        <a:t>onchange</a:t>
                      </a:r>
                      <a:endParaRPr lang="en-CA" sz="24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/>
                        <a:t>Some </a:t>
                      </a:r>
                      <a:r>
                        <a:rPr lang="en-CA" sz="2000" dirty="0"/>
                        <a:t>&lt;input&gt;</a:t>
                      </a:r>
                      <a:r>
                        <a:rPr lang="en-CA" sz="1800" dirty="0"/>
                        <a:t>, </a:t>
                      </a:r>
                      <a:r>
                        <a:rPr lang="en-CA" sz="2000" dirty="0"/>
                        <a:t>&lt;</a:t>
                      </a:r>
                      <a:r>
                        <a:rPr lang="en-CA" sz="2000" dirty="0" err="1"/>
                        <a:t>textarea</a:t>
                      </a:r>
                      <a:r>
                        <a:rPr lang="en-CA" sz="2000" dirty="0"/>
                        <a:t>&gt;</a:t>
                      </a:r>
                      <a:r>
                        <a:rPr lang="en-CA" sz="1800" dirty="0"/>
                        <a:t> or </a:t>
                      </a:r>
                      <a:r>
                        <a:rPr lang="en-CA" sz="2000" dirty="0"/>
                        <a:t>&lt;select&gt;</a:t>
                      </a:r>
                      <a:r>
                        <a:rPr lang="en-CA" sz="1800" dirty="0"/>
                        <a:t> field had their value change. This could mean the user typed something, or selected a new choice.</a:t>
                      </a:r>
                      <a:endParaRPr lang="en-CA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48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/>
                        <a:t>onfocus</a:t>
                      </a:r>
                      <a:endParaRPr lang="en-CA" sz="24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/>
                        <a:t>Complementing the </a:t>
                      </a:r>
                      <a:r>
                        <a:rPr lang="en-CA" sz="2000" dirty="0" err="1"/>
                        <a:t>onblur</a:t>
                      </a:r>
                      <a:r>
                        <a:rPr lang="en-CA" sz="1800" dirty="0"/>
                        <a:t> event, this is triggered when  an element gets focus (the user clicks in the field or tabs to it) </a:t>
                      </a:r>
                      <a:endParaRPr lang="en-CA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67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/>
                        <a:t>onreset</a:t>
                      </a:r>
                      <a:endParaRPr lang="en-CA" sz="24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/>
                        <a:t>HTML forms have the ability to be reset. This event is triggered when that happens.</a:t>
                      </a:r>
                      <a:endParaRPr lang="en-CA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670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/>
                        <a:t>onselect</a:t>
                      </a:r>
                      <a:endParaRPr lang="en-CA" sz="24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/>
                        <a:t>When the users selects some text. This is often used to try and prevent copy/paste.</a:t>
                      </a:r>
                      <a:endParaRPr lang="en-CA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1303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/>
                        <a:t>onsubmit</a:t>
                      </a:r>
                      <a:endParaRPr lang="en-CA" sz="24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1800" dirty="0"/>
                        <a:t>When the form is submitted this event is triggered. We can do some pre-validation when the user submits the form in JavaScript before sending the data on to the server.</a:t>
                      </a:r>
                      <a:endParaRPr lang="en-CA" sz="18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3787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>
                <a:solidFill>
                  <a:schemeClr val="tx2"/>
                </a:solidFill>
              </a:rPr>
              <a:t>Javascript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1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Embedded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Embedded JavaScript refers to the practice of placing JavaScript code within a &lt;script</a:t>
            </a:r>
            <a:r>
              <a:rPr lang="en-US" dirty="0" smtClean="0"/>
              <a:t>&gt; element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Better</a:t>
            </a:r>
            <a:endParaRPr lang="en-US" dirty="0"/>
          </a:p>
        </p:txBody>
      </p:sp>
      <p:pic>
        <p:nvPicPr>
          <p:cNvPr id="6" name="Picture 5" descr="Screen Shot 2014-02-05 at 4.54.1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75" y="2819400"/>
            <a:ext cx="97888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26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Content Placeholder 5" descr="Screen Shot 2014-02-05 at 10.10.15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090" b="-72090"/>
          <a:stretch>
            <a:fillRect/>
          </a:stretch>
        </p:blipFill>
        <p:spPr>
          <a:xfrm>
            <a:off x="304800" y="632619"/>
            <a:ext cx="8610600" cy="6430036"/>
          </a:xfrm>
        </p:spPr>
      </p:pic>
    </p:spTree>
    <p:extLst>
      <p:ext uri="{BB962C8B-B14F-4D97-AF65-F5344CB8AC3E}">
        <p14:creationId xmlns:p14="http://schemas.microsoft.com/office/powerpoint/2010/main" val="3815008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Frame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646237"/>
            <a:ext cx="7162800" cy="4525963"/>
          </a:xfrm>
        </p:spPr>
        <p:txBody>
          <a:bodyPr/>
          <a:lstStyle/>
          <a:p>
            <a:r>
              <a:rPr lang="en-US" b="1" dirty="0"/>
              <a:t>Frame events </a:t>
            </a:r>
            <a:r>
              <a:rPr lang="en-US" dirty="0" smtClean="0"/>
              <a:t>are </a:t>
            </a:r>
            <a:r>
              <a:rPr lang="en-US" dirty="0"/>
              <a:t>the events related to the browser frame that </a:t>
            </a:r>
            <a:r>
              <a:rPr lang="en-US" dirty="0" smtClean="0"/>
              <a:t>contains your </a:t>
            </a:r>
            <a:r>
              <a:rPr lang="en-US" dirty="0"/>
              <a:t>web page</a:t>
            </a:r>
            <a:r>
              <a:rPr lang="en-US" dirty="0" smtClean="0"/>
              <a:t>.</a:t>
            </a:r>
          </a:p>
          <a:p>
            <a:r>
              <a:rPr lang="en-US" dirty="0"/>
              <a:t>The most important event is the </a:t>
            </a:r>
            <a:r>
              <a:rPr lang="en-US" b="1" dirty="0" err="1"/>
              <a:t>onload</a:t>
            </a:r>
            <a:r>
              <a:rPr lang="en-US" dirty="0"/>
              <a:t> event, which tells </a:t>
            </a:r>
            <a:r>
              <a:rPr lang="en-US" dirty="0" smtClean="0"/>
              <a:t>us an </a:t>
            </a:r>
            <a:r>
              <a:rPr lang="en-US" dirty="0"/>
              <a:t>object is loaded and therefore ready to work with</a:t>
            </a:r>
            <a:r>
              <a:rPr lang="en-US" dirty="0" smtClean="0"/>
              <a:t>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the code attempts to </a:t>
            </a:r>
            <a:r>
              <a:rPr lang="en-US" dirty="0" smtClean="0"/>
              <a:t>set up </a:t>
            </a:r>
            <a:r>
              <a:rPr lang="en-US" dirty="0"/>
              <a:t>a listener on this not-yet-loaded &lt;div&gt;, then an error will be triggered</a:t>
            </a:r>
            <a:r>
              <a:rPr lang="en-US" dirty="0" smtClean="0"/>
              <a:t>.</a:t>
            </a:r>
          </a:p>
          <a:p>
            <a:r>
              <a:rPr lang="en-US" dirty="0" err="1"/>
              <a:t>window</a:t>
            </a:r>
            <a:r>
              <a:rPr lang="en-US" dirty="0" err="1">
                <a:solidFill>
                  <a:schemeClr val="accent2"/>
                </a:solidFill>
              </a:rPr>
              <a:t>.onload</a:t>
            </a:r>
            <a:r>
              <a:rPr lang="en-US" dirty="0"/>
              <a:t>= function(){</a:t>
            </a:r>
          </a:p>
          <a:p>
            <a:r>
              <a:rPr lang="en-US" i="1" dirty="0" smtClean="0"/>
              <a:t>	</a:t>
            </a:r>
            <a:r>
              <a:rPr lang="en-US" i="1" dirty="0" smtClean="0">
                <a:solidFill>
                  <a:schemeClr val="accent1"/>
                </a:solidFill>
              </a:rPr>
              <a:t>/</a:t>
            </a:r>
            <a:r>
              <a:rPr lang="en-US" i="1" dirty="0">
                <a:solidFill>
                  <a:schemeClr val="accent1"/>
                </a:solidFill>
              </a:rPr>
              <a:t>/all JavaScript initialization here.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77210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Frame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Table of frame events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3987281"/>
              </p:ext>
            </p:extLst>
          </p:nvPr>
        </p:nvGraphicFramePr>
        <p:xfrm>
          <a:off x="685800" y="1676400"/>
          <a:ext cx="7772400" cy="441959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86611"/>
                <a:gridCol w="6085789"/>
              </a:tblGrid>
              <a:tr h="6759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dirty="0"/>
                        <a:t>Event</a:t>
                      </a:r>
                      <a:endParaRPr lang="en-CA" sz="36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600" dirty="0"/>
                        <a:t>Description</a:t>
                      </a:r>
                      <a:endParaRPr lang="en-CA" sz="36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9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 dirty="0" err="1"/>
                        <a:t>onabort</a:t>
                      </a:r>
                      <a:endParaRPr lang="en-CA" sz="2400" dirty="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/>
                        <a:t>An object was stopped from loading</a:t>
                      </a:r>
                      <a:endParaRPr lang="en-CA" sz="2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9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/>
                        <a:t>onerror</a:t>
                      </a:r>
                      <a:endParaRPr lang="en-CA" sz="24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dirty="0"/>
                        <a:t>An object or image did not properly load</a:t>
                      </a:r>
                      <a:endParaRPr lang="en-CA" sz="2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9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/>
                        <a:t>onload</a:t>
                      </a:r>
                      <a:endParaRPr lang="en-CA" sz="24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dirty="0"/>
                        <a:t>When a document or object has been loaded </a:t>
                      </a:r>
                      <a:endParaRPr lang="en-CA" sz="2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9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/>
                        <a:t>onresize</a:t>
                      </a:r>
                      <a:endParaRPr lang="en-CA" sz="24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dirty="0"/>
                        <a:t>The document view was resized</a:t>
                      </a:r>
                      <a:endParaRPr lang="en-CA" sz="2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9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/>
                        <a:t>onscroll</a:t>
                      </a:r>
                      <a:endParaRPr lang="en-CA" sz="24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dirty="0"/>
                        <a:t>The document view was scrolled</a:t>
                      </a:r>
                      <a:endParaRPr lang="en-CA" sz="2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394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2400"/>
                        <a:t>onunload</a:t>
                      </a:r>
                      <a:endParaRPr lang="en-CA" sz="24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dirty="0"/>
                        <a:t>The document has unloaded</a:t>
                      </a:r>
                      <a:endParaRPr lang="en-CA" sz="2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176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8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040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46237"/>
            <a:ext cx="7848600" cy="4525963"/>
          </a:xfrm>
        </p:spPr>
        <p:txBody>
          <a:bodyPr/>
          <a:lstStyle/>
          <a:p>
            <a:r>
              <a:rPr lang="en-US" dirty="0"/>
              <a:t>Writing </a:t>
            </a:r>
            <a:r>
              <a:rPr lang="en-US" dirty="0" smtClean="0"/>
              <a:t>code to </a:t>
            </a:r>
            <a:r>
              <a:rPr lang="en-US" dirty="0" err="1"/>
              <a:t>prevalidate</a:t>
            </a:r>
            <a:r>
              <a:rPr lang="en-US" dirty="0"/>
              <a:t> forms on the client side will reduce the number of incorrect submissions</a:t>
            </a:r>
            <a:r>
              <a:rPr lang="en-US" dirty="0" smtClean="0"/>
              <a:t>, thereby </a:t>
            </a:r>
            <a:r>
              <a:rPr lang="en-US" dirty="0"/>
              <a:t>reducing server load</a:t>
            </a:r>
            <a:r>
              <a:rPr lang="en-US" dirty="0" smtClean="0"/>
              <a:t>.</a:t>
            </a:r>
          </a:p>
          <a:p>
            <a:r>
              <a:rPr lang="en-US" dirty="0"/>
              <a:t>There are a number of common validation activities including email validation</a:t>
            </a:r>
            <a:r>
              <a:rPr lang="en-US" dirty="0" smtClean="0"/>
              <a:t>, number </a:t>
            </a:r>
            <a:r>
              <a:rPr lang="en-US" dirty="0"/>
              <a:t>validation, and data validation.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mean pre-validating right?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91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Forms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Empty field</a:t>
            </a:r>
            <a:endParaRPr lang="en-US" dirty="0"/>
          </a:p>
        </p:txBody>
      </p:sp>
      <p:pic>
        <p:nvPicPr>
          <p:cNvPr id="6" name="Content Placeholder 5" descr="Screen Shot 2014-02-05 at 10.13.23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229" b="-48229"/>
          <a:stretch>
            <a:fillRect/>
          </a:stretch>
        </p:blipFill>
        <p:spPr>
          <a:xfrm>
            <a:off x="152400" y="122238"/>
            <a:ext cx="8763000" cy="6198526"/>
          </a:xfrm>
        </p:spPr>
      </p:pic>
    </p:spTree>
    <p:extLst>
      <p:ext uri="{BB962C8B-B14F-4D97-AF65-F5344CB8AC3E}">
        <p14:creationId xmlns:p14="http://schemas.microsoft.com/office/powerpoint/2010/main" val="3693872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Forms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Empty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want to ensure a checkbox is ticked, use code like </a:t>
            </a:r>
            <a:r>
              <a:rPr lang="en-US" dirty="0" smtClean="0"/>
              <a:t>that below</a:t>
            </a:r>
            <a:r>
              <a:rPr lang="en-US" dirty="0"/>
              <a:t>.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inputField</a:t>
            </a:r>
            <a:r>
              <a:rPr lang="en-US" dirty="0"/>
              <a:t>=</a:t>
            </a:r>
            <a:r>
              <a:rPr lang="en-US" dirty="0" err="1"/>
              <a:t>document.getElementByID</a:t>
            </a:r>
            <a:r>
              <a:rPr lang="en-US" dirty="0"/>
              <a:t>("license");</a:t>
            </a:r>
          </a:p>
          <a:p>
            <a:r>
              <a:rPr lang="en-US" dirty="0"/>
              <a:t>if (</a:t>
            </a:r>
            <a:r>
              <a:rPr lang="en-US" dirty="0" err="1"/>
              <a:t>inputField.type</a:t>
            </a:r>
            <a:r>
              <a:rPr lang="en-US" dirty="0"/>
              <a:t>=="checkbox"){</a:t>
            </a:r>
          </a:p>
          <a:p>
            <a:r>
              <a:rPr lang="en-US" dirty="0" smtClean="0"/>
              <a:t>	if </a:t>
            </a:r>
            <a:r>
              <a:rPr lang="en-US" dirty="0"/>
              <a:t>(</a:t>
            </a:r>
            <a:r>
              <a:rPr lang="en-US" dirty="0" err="1"/>
              <a:t>inputField.checked</a:t>
            </a:r>
            <a:r>
              <a:rPr lang="en-US" dirty="0"/>
              <a:t>)</a:t>
            </a:r>
          </a:p>
          <a:p>
            <a:r>
              <a:rPr lang="en-US" i="1" dirty="0" smtClean="0"/>
              <a:t>		</a:t>
            </a:r>
            <a:r>
              <a:rPr lang="en-US" i="1" dirty="0" smtClean="0">
                <a:solidFill>
                  <a:schemeClr val="accent1"/>
                </a:solidFill>
              </a:rPr>
              <a:t>/</a:t>
            </a:r>
            <a:r>
              <a:rPr lang="en-US" i="1" dirty="0">
                <a:solidFill>
                  <a:schemeClr val="accent1"/>
                </a:solidFill>
              </a:rPr>
              <a:t>/Now we know the box is </a:t>
            </a:r>
            <a:r>
              <a:rPr lang="en-US" i="1" dirty="0" smtClean="0">
                <a:solidFill>
                  <a:schemeClr val="accent1"/>
                </a:solidFill>
              </a:rPr>
              <a:t>checked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04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Forms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Number Validation</a:t>
            </a:r>
            <a:endParaRPr lang="en-US" dirty="0"/>
          </a:p>
        </p:txBody>
      </p:sp>
      <p:pic>
        <p:nvPicPr>
          <p:cNvPr id="6" name="Content Placeholder 5" descr="Screen Shot 2014-02-05 at 10.14.52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7512" b="-147512"/>
          <a:stretch>
            <a:fillRect/>
          </a:stretch>
        </p:blipFill>
        <p:spPr>
          <a:xfrm>
            <a:off x="304800" y="122238"/>
            <a:ext cx="8278430" cy="6377782"/>
          </a:xfrm>
        </p:spPr>
      </p:pic>
    </p:spTree>
    <p:extLst>
      <p:ext uri="{BB962C8B-B14F-4D97-AF65-F5344CB8AC3E}">
        <p14:creationId xmlns:p14="http://schemas.microsoft.com/office/powerpoint/2010/main" val="1321728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Forms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to come in Chapter 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 validation </a:t>
            </a:r>
            <a:r>
              <a:rPr lang="en-US" dirty="0"/>
              <a:t>u</a:t>
            </a:r>
            <a:r>
              <a:rPr lang="en-US" dirty="0" smtClean="0"/>
              <a:t>ses regular expressions, covered in Chapter 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339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Submitting Forms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391400" cy="4525963"/>
          </a:xfrm>
        </p:spPr>
        <p:txBody>
          <a:bodyPr/>
          <a:lstStyle/>
          <a:p>
            <a:r>
              <a:rPr lang="en-US" dirty="0"/>
              <a:t>Submitting a form using JavaScript requires having a node variable for the </a:t>
            </a:r>
            <a:r>
              <a:rPr lang="en-US" dirty="0" smtClean="0"/>
              <a:t>form element</a:t>
            </a:r>
            <a:r>
              <a:rPr lang="en-US" dirty="0"/>
              <a:t>. Once the variable, say, </a:t>
            </a:r>
            <a:r>
              <a:rPr lang="en-US" dirty="0" err="1"/>
              <a:t>formExample</a:t>
            </a:r>
            <a:r>
              <a:rPr lang="en-US" dirty="0"/>
              <a:t> is acquired, one can simply call </a:t>
            </a:r>
            <a:r>
              <a:rPr lang="en-US" dirty="0" smtClean="0"/>
              <a:t>the submit</a:t>
            </a:r>
            <a:r>
              <a:rPr lang="en-US" dirty="0"/>
              <a:t>() method: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formExample</a:t>
            </a:r>
            <a:r>
              <a:rPr lang="en-US" dirty="0"/>
              <a:t> </a:t>
            </a:r>
            <a:r>
              <a:rPr lang="en-US" dirty="0" smtClean="0"/>
              <a:t>= </a:t>
            </a:r>
            <a:r>
              <a:rPr lang="en-US" dirty="0" err="1" smtClean="0"/>
              <a:t>document.getElementById</a:t>
            </a:r>
            <a:r>
              <a:rPr lang="en-US" dirty="0"/>
              <a:t>("</a:t>
            </a:r>
            <a:r>
              <a:rPr lang="en-US" dirty="0" err="1"/>
              <a:t>loginForm</a:t>
            </a:r>
            <a:r>
              <a:rPr lang="en-US" dirty="0"/>
              <a:t>");</a:t>
            </a:r>
          </a:p>
          <a:p>
            <a:r>
              <a:rPr lang="en-US" dirty="0" err="1"/>
              <a:t>formExample.</a:t>
            </a:r>
            <a:r>
              <a:rPr lang="en-US" b="1" dirty="0" err="1">
                <a:solidFill>
                  <a:schemeClr val="accent2"/>
                </a:solidFill>
              </a:rPr>
              <a:t>submit</a:t>
            </a:r>
            <a:r>
              <a:rPr lang="en-US" b="1" dirty="0">
                <a:solidFill>
                  <a:schemeClr val="accent2"/>
                </a:solidFill>
              </a:rPr>
              <a:t>()</a:t>
            </a:r>
            <a:r>
              <a:rPr lang="en-US" b="1" dirty="0" smtClean="0">
                <a:solidFill>
                  <a:schemeClr val="accent2"/>
                </a:solidFill>
              </a:rPr>
              <a:t>;</a:t>
            </a:r>
          </a:p>
          <a:p>
            <a:r>
              <a:rPr lang="en-US" dirty="0"/>
              <a:t>This is often done in conjunction with calling </a:t>
            </a:r>
            <a:r>
              <a:rPr lang="en-US" b="1" dirty="0" err="1"/>
              <a:t>preventDefault</a:t>
            </a:r>
            <a:r>
              <a:rPr lang="en-US" b="1" dirty="0"/>
              <a:t>() </a:t>
            </a:r>
            <a:r>
              <a:rPr lang="en-US" dirty="0"/>
              <a:t>on the </a:t>
            </a:r>
            <a:r>
              <a:rPr lang="en-US" dirty="0" err="1" smtClean="0"/>
              <a:t>onsubmit</a:t>
            </a:r>
            <a:r>
              <a:rPr lang="en-US" dirty="0" smtClean="0"/>
              <a:t> event</a:t>
            </a:r>
            <a:r>
              <a:rPr lang="en-US" dirty="0"/>
              <a:t>.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842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supports </a:t>
            </a:r>
            <a:r>
              <a:rPr lang="en-US" dirty="0" smtClean="0"/>
              <a:t>this separation </a:t>
            </a:r>
            <a:r>
              <a:rPr lang="en-US" dirty="0"/>
              <a:t>by allowing links to an external file that contains the </a:t>
            </a:r>
            <a:r>
              <a:rPr lang="en-US" dirty="0" smtClean="0"/>
              <a:t>JavaScript.</a:t>
            </a:r>
          </a:p>
          <a:p>
            <a:r>
              <a:rPr lang="en-US" sz="2400" dirty="0"/>
              <a:t>By convention, JavaScript external files have the extension .</a:t>
            </a:r>
            <a:r>
              <a:rPr lang="en-US" sz="2400" dirty="0" err="1"/>
              <a:t>js</a:t>
            </a:r>
            <a:r>
              <a:rPr lang="en-US" sz="2400" dirty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Better</a:t>
            </a:r>
            <a:endParaRPr lang="en-US" dirty="0"/>
          </a:p>
        </p:txBody>
      </p:sp>
      <p:pic>
        <p:nvPicPr>
          <p:cNvPr id="5" name="Picture 4" descr="Screen Shot 2014-02-05 at 4.54.40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92" y="3657600"/>
            <a:ext cx="9463608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89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Learned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66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What is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JavaScript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0" y="1076980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JavaScript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 Design</a:t>
            </a:r>
            <a:endParaRPr lang="en-US" sz="2800" dirty="0">
              <a:solidFill>
                <a:srgbClr val="FFFFFF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Using</a:t>
            </a:r>
          </a:p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JavaScript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Syntax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JavaScript</a:t>
            </a:r>
          </a:p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Objects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410201" y="39725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Rockwell Condensed" pitchFamily="18" charset="0"/>
              </a:rPr>
              <a:t>The DOM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48200" y="38288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914400" y="5257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676401" y="53441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Rockwell Condensed" pitchFamily="18" charset="0"/>
              </a:rPr>
              <a:t>JavaScript</a:t>
            </a:r>
          </a:p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Events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4400" y="52004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724400" y="52578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486401" y="54203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Forms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724400" y="52766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8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891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Inclusion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production sites, advanced techniques are used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embedded styles to reduce requests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&lt;iframe&gt; loading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Asynchronous load for faster initial load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549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4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837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371600"/>
            <a:ext cx="7772400" cy="4800600"/>
          </a:xfrm>
        </p:spPr>
        <p:txBody>
          <a:bodyPr/>
          <a:lstStyle/>
          <a:p>
            <a:r>
              <a:rPr lang="en-US" dirty="0"/>
              <a:t>We will briefly cover the fundamental syntax for the most common </a:t>
            </a:r>
            <a:r>
              <a:rPr lang="en-US" dirty="0" smtClean="0"/>
              <a:t>programming constructs </a:t>
            </a:r>
            <a:r>
              <a:rPr lang="en-US" dirty="0"/>
              <a:t>including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variables</a:t>
            </a:r>
            <a:r>
              <a:rPr lang="en-US" dirty="0"/>
              <a:t>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assignment</a:t>
            </a:r>
            <a:r>
              <a:rPr lang="en-US" dirty="0"/>
              <a:t>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conditionals</a:t>
            </a:r>
            <a:r>
              <a:rPr lang="en-US" dirty="0"/>
              <a:t>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loops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arrays </a:t>
            </a:r>
          </a:p>
          <a:p>
            <a:r>
              <a:rPr lang="en-US" dirty="0" smtClean="0"/>
              <a:t>before </a:t>
            </a:r>
            <a:r>
              <a:rPr lang="en-US" dirty="0"/>
              <a:t>moving on to advanced topics such as </a:t>
            </a:r>
            <a:r>
              <a:rPr lang="en-US" b="1" dirty="0"/>
              <a:t>events</a:t>
            </a:r>
            <a:r>
              <a:rPr lang="en-US" dirty="0"/>
              <a:t> and </a:t>
            </a:r>
            <a:r>
              <a:rPr lang="en-US" b="1" dirty="0"/>
              <a:t>classes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70647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JavaScript’s Reputation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8077200" cy="52577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JavaScript’s reputation for being quirky not only stems from its strange way </a:t>
            </a:r>
            <a:r>
              <a:rPr lang="en-US" dirty="0" smtClean="0"/>
              <a:t>of implementing </a:t>
            </a:r>
            <a:r>
              <a:rPr lang="en-US" dirty="0"/>
              <a:t>object-oriented </a:t>
            </a:r>
            <a:r>
              <a:rPr lang="en-US" dirty="0" smtClean="0"/>
              <a:t>principles </a:t>
            </a:r>
            <a:r>
              <a:rPr lang="en-US" dirty="0"/>
              <a:t>but also from some odd syntactic </a:t>
            </a:r>
            <a:r>
              <a:rPr lang="en-US" i="1" dirty="0" smtClean="0"/>
              <a:t>gotchas: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Everything is type sensitive, including function, class, and variable </a:t>
            </a:r>
            <a:r>
              <a:rPr lang="en-US" dirty="0" smtClean="0"/>
              <a:t>names.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scope of variables in blocks is not supported. This means </a:t>
            </a:r>
            <a:r>
              <a:rPr lang="en-US" dirty="0" smtClean="0"/>
              <a:t>variables declared </a:t>
            </a:r>
            <a:r>
              <a:rPr lang="en-US" dirty="0"/>
              <a:t>inside a loop may be accessible outside of the loop, counter to </a:t>
            </a:r>
            <a:r>
              <a:rPr lang="en-US" dirty="0" smtClean="0"/>
              <a:t>what one </a:t>
            </a:r>
            <a:r>
              <a:rPr lang="en-US" dirty="0"/>
              <a:t>would expect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There </a:t>
            </a:r>
            <a:r>
              <a:rPr lang="en-US" dirty="0"/>
              <a:t>is a </a:t>
            </a:r>
            <a:r>
              <a:rPr lang="en-US" b="1" dirty="0"/>
              <a:t>===</a:t>
            </a:r>
            <a:r>
              <a:rPr lang="en-US" dirty="0"/>
              <a:t> operator, which tests not only for equality but </a:t>
            </a:r>
            <a:r>
              <a:rPr lang="en-US" b="1" dirty="0" smtClean="0"/>
              <a:t>type equivalence.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Null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b="1" dirty="0"/>
              <a:t>undefined</a:t>
            </a:r>
            <a:r>
              <a:rPr lang="en-US" dirty="0"/>
              <a:t> are two distinctly different states for a </a:t>
            </a:r>
            <a:r>
              <a:rPr lang="en-US" dirty="0" smtClean="0"/>
              <a:t>variable.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Semicolons </a:t>
            </a:r>
            <a:r>
              <a:rPr lang="en-US" dirty="0"/>
              <a:t>are not required, but are permitted (and encouraged)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There </a:t>
            </a:r>
            <a:r>
              <a:rPr lang="en-US" dirty="0"/>
              <a:t>is no integer type, only number, which means floating-point </a:t>
            </a:r>
            <a:r>
              <a:rPr lang="en-US" dirty="0" smtClean="0"/>
              <a:t>rounding errors </a:t>
            </a:r>
            <a:r>
              <a:rPr lang="en-US" dirty="0"/>
              <a:t>are prevalent even with values intended to be integers.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Precedes it?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618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391400" cy="4525963"/>
          </a:xfrm>
        </p:spPr>
        <p:txBody>
          <a:bodyPr/>
          <a:lstStyle/>
          <a:p>
            <a:r>
              <a:rPr lang="en-US" b="1" dirty="0"/>
              <a:t>Variables </a:t>
            </a:r>
            <a:r>
              <a:rPr lang="en-US" dirty="0"/>
              <a:t>in JavaScript are </a:t>
            </a:r>
            <a:r>
              <a:rPr lang="en-US" b="1" dirty="0"/>
              <a:t>dynamically typed</a:t>
            </a:r>
            <a:r>
              <a:rPr lang="en-US" dirty="0"/>
              <a:t>, meaning a variable can be an integer</a:t>
            </a:r>
            <a:r>
              <a:rPr lang="en-US" dirty="0" smtClean="0"/>
              <a:t>, and </a:t>
            </a:r>
            <a:r>
              <a:rPr lang="en-US" dirty="0"/>
              <a:t>then later a string, then later an object, if so </a:t>
            </a:r>
            <a:r>
              <a:rPr lang="en-US" dirty="0" smtClean="0"/>
              <a:t>desired.</a:t>
            </a:r>
          </a:p>
          <a:p>
            <a:r>
              <a:rPr lang="en-US" dirty="0"/>
              <a:t>This simplifies </a:t>
            </a:r>
            <a:r>
              <a:rPr lang="en-US" dirty="0" smtClean="0"/>
              <a:t>variable declarations</a:t>
            </a:r>
            <a:r>
              <a:rPr lang="en-US" dirty="0"/>
              <a:t>, so that we do not require the familiar type fields like </a:t>
            </a:r>
            <a:r>
              <a:rPr lang="en-US" i="1" dirty="0" err="1"/>
              <a:t>int</a:t>
            </a:r>
            <a:r>
              <a:rPr lang="en-US" dirty="0"/>
              <a:t>, </a:t>
            </a:r>
            <a:r>
              <a:rPr lang="en-US" i="1" dirty="0"/>
              <a:t>char</a:t>
            </a:r>
            <a:r>
              <a:rPr lang="en-US" dirty="0"/>
              <a:t>, </a:t>
            </a:r>
            <a:r>
              <a:rPr lang="en-US" dirty="0" smtClean="0"/>
              <a:t>and </a:t>
            </a:r>
            <a:r>
              <a:rPr lang="en-US" i="1" dirty="0" smtClean="0"/>
              <a:t>String</a:t>
            </a:r>
            <a:r>
              <a:rPr lang="en-US" dirty="0" smtClean="0"/>
              <a:t>. </a:t>
            </a:r>
          </a:p>
          <a:p>
            <a:r>
              <a:rPr lang="en-US" dirty="0" smtClean="0"/>
              <a:t>Instead we use </a:t>
            </a:r>
            <a:r>
              <a:rPr lang="en-US" b="1" dirty="0" err="1" smtClean="0"/>
              <a:t>var</a:t>
            </a:r>
            <a:endParaRPr lang="en-US" b="1" dirty="0" smtClean="0"/>
          </a:p>
          <a:p>
            <a:r>
              <a:rPr lang="en-US" b="1" dirty="0"/>
              <a:t>Assignment </a:t>
            </a:r>
            <a:r>
              <a:rPr lang="en-US" dirty="0"/>
              <a:t>can happen at declaration-time by appending the value to the declaration, or at run time with a simple right-to-left assignment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66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Assignment</a:t>
            </a:r>
            <a:endParaRPr lang="en-US" dirty="0"/>
          </a:p>
        </p:txBody>
      </p:sp>
      <p:pic>
        <p:nvPicPr>
          <p:cNvPr id="7" name="Picture 6" descr="4071506013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2057400"/>
            <a:ext cx="7192533" cy="1371600"/>
          </a:xfrm>
          <a:prstGeom prst="rect">
            <a:avLst/>
          </a:prstGeom>
        </p:spPr>
      </p:pic>
      <p:pic>
        <p:nvPicPr>
          <p:cNvPr id="8" name="Picture 7" descr="4071506014.ep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962400"/>
            <a:ext cx="5257800" cy="13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50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Operators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True or not True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749179"/>
              </p:ext>
            </p:extLst>
          </p:nvPr>
        </p:nvGraphicFramePr>
        <p:xfrm>
          <a:off x="228600" y="1143003"/>
          <a:ext cx="8305800" cy="525706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100404"/>
                <a:gridCol w="3650567"/>
                <a:gridCol w="2554829"/>
              </a:tblGrid>
              <a:tr h="35040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dirty="0"/>
                        <a:t>Operator</a:t>
                      </a:r>
                      <a:endParaRPr lang="en-CA" sz="32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/>
                        <a:t>Description</a:t>
                      </a:r>
                      <a:endParaRPr lang="en-CA" sz="32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/>
                        <a:t>Matches (x=9)</a:t>
                      </a:r>
                      <a:endParaRPr lang="en-CA" sz="32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5343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==</a:t>
                      </a:r>
                      <a:endParaRPr lang="en-CA" sz="20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Equals</a:t>
                      </a:r>
                      <a:endParaRPr lang="en-CA" sz="20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(x==9) is true</a:t>
                      </a:r>
                      <a:br>
                        <a:rPr lang="en-CA" sz="2000"/>
                      </a:br>
                      <a:r>
                        <a:rPr lang="en-CA" sz="2000"/>
                        <a:t>(x=="9") is true</a:t>
                      </a:r>
                      <a:endParaRPr lang="en-CA" sz="20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3919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===</a:t>
                      </a:r>
                      <a:endParaRPr lang="en-CA" sz="20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Exactly equals, including type</a:t>
                      </a:r>
                      <a:endParaRPr lang="en-CA" sz="20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(x==="9") is false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(x===9) is true</a:t>
                      </a:r>
                      <a:endParaRPr lang="en-CA" sz="20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360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&lt; , &gt;</a:t>
                      </a:r>
                      <a:endParaRPr lang="en-CA" sz="20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Less than, Greater Than</a:t>
                      </a:r>
                      <a:endParaRPr lang="en-CA" sz="20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(x&lt;5) is false</a:t>
                      </a:r>
                      <a:endParaRPr lang="en-CA" sz="20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69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&lt;= , &gt;=</a:t>
                      </a:r>
                      <a:endParaRPr lang="en-CA" sz="20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Less than or equal, greater than or equal</a:t>
                      </a:r>
                      <a:endParaRPr lang="en-CA" sz="20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(x&lt;=9) is true</a:t>
                      </a:r>
                      <a:endParaRPr lang="en-CA" sz="20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213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!=</a:t>
                      </a:r>
                      <a:endParaRPr lang="en-CA" sz="20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Not equal</a:t>
                      </a:r>
                      <a:endParaRPr lang="en-CA" sz="20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/>
                        <a:t>(4!=x) is true</a:t>
                      </a:r>
                      <a:endParaRPr lang="en-CA" sz="200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0720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!==</a:t>
                      </a:r>
                      <a:endParaRPr lang="en-CA" sz="20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Not equal in either value or type</a:t>
                      </a:r>
                      <a:endParaRPr lang="en-CA" sz="20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(x!=="9") is true</a:t>
                      </a: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000" dirty="0"/>
                        <a:t>(x!==9) is false</a:t>
                      </a:r>
                      <a:endParaRPr lang="en-CA" sz="2000" dirty="0">
                        <a:solidFill>
                          <a:srgbClr val="000000"/>
                        </a:solidFill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6446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Logical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Boolean operators and, or, and not and their truth tables are listed </a:t>
            </a:r>
            <a:r>
              <a:rPr lang="en-US" dirty="0" smtClean="0"/>
              <a:t>in Table </a:t>
            </a:r>
            <a:r>
              <a:rPr lang="en-US" dirty="0"/>
              <a:t>6.2. Syntactically they are represented with &amp;&amp; (and), || (or), and ! (not)</a:t>
            </a:r>
            <a:r>
              <a:rPr lang="en-US" dirty="0" smtClean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5" name="Picture 4" descr="Screen Shot 2014-02-05 at 8.10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124200"/>
            <a:ext cx="7901548" cy="288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89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391400" cy="45259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JavaScript runs right inside the browser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JavaScript </a:t>
            </a:r>
            <a:r>
              <a:rPr lang="en-US" sz="2400" dirty="0"/>
              <a:t>is dynamically </a:t>
            </a:r>
            <a:r>
              <a:rPr lang="en-US" sz="2400" dirty="0" smtClean="0"/>
              <a:t>typed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JavaScript is object oriented in that almost everything in the language is </a:t>
            </a:r>
            <a:r>
              <a:rPr lang="en-US" sz="2400" dirty="0" smtClean="0"/>
              <a:t>an object</a:t>
            </a:r>
            <a:endParaRPr lang="en-US" sz="2400" dirty="0"/>
          </a:p>
          <a:p>
            <a:pPr marL="804863" lvl="1" indent="-342900">
              <a:buFont typeface="Arial"/>
              <a:buChar char="•"/>
            </a:pPr>
            <a:r>
              <a:rPr lang="en-US" sz="2400" dirty="0"/>
              <a:t>the objects in JavaScript are prototype</a:t>
            </a:r>
            <a:r>
              <a:rPr lang="en-US" sz="2400" dirty="0" smtClean="0"/>
              <a:t>-based </a:t>
            </a:r>
            <a:r>
              <a:rPr lang="en-US" sz="2400" dirty="0"/>
              <a:t>rather than </a:t>
            </a:r>
            <a:r>
              <a:rPr lang="en-US" sz="2400" dirty="0" smtClean="0"/>
              <a:t>class-based.</a:t>
            </a:r>
          </a:p>
          <a:p>
            <a:pPr marL="804863" lvl="1" indent="-342900">
              <a:buFont typeface="Arial"/>
              <a:buChar char="•"/>
            </a:pPr>
            <a:r>
              <a:rPr lang="en-US" sz="2400" dirty="0" smtClean="0"/>
              <a:t>while </a:t>
            </a:r>
            <a:r>
              <a:rPr lang="en-US" sz="2400" dirty="0"/>
              <a:t>JavaScript </a:t>
            </a:r>
            <a:r>
              <a:rPr lang="en-US" sz="2400" dirty="0" smtClean="0"/>
              <a:t>shares some </a:t>
            </a:r>
            <a:r>
              <a:rPr lang="en-US" sz="2400" dirty="0"/>
              <a:t>syntactic features </a:t>
            </a:r>
            <a:r>
              <a:rPr lang="en-US" sz="2400" dirty="0" smtClean="0"/>
              <a:t>of PHP, </a:t>
            </a:r>
            <a:r>
              <a:rPr lang="en-US" sz="2400" dirty="0"/>
              <a:t>Java or C#, it is also quite different from those </a:t>
            </a:r>
            <a:r>
              <a:rPr lang="en-US" sz="2400" dirty="0" smtClean="0"/>
              <a:t>languages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416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If, else if, …, else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1155357"/>
            <a:ext cx="7696200" cy="4754563"/>
          </a:xfrm>
        </p:spPr>
        <p:txBody>
          <a:bodyPr/>
          <a:lstStyle/>
          <a:p>
            <a:r>
              <a:rPr lang="en-US" dirty="0"/>
              <a:t>JavaScript’s syntax is almost identical to that of PHP, Java, or C when it comes to conditional structures such as if and if else statements. In this syntax the condition to test is contained within ( ) brackets with the body contained in { } blocks.</a:t>
            </a:r>
          </a:p>
          <a:p>
            <a:endParaRPr lang="en-US" dirty="0"/>
          </a:p>
        </p:txBody>
      </p:sp>
      <p:pic>
        <p:nvPicPr>
          <p:cNvPr id="8" name="Picture 7" descr="Screen Shot 2014-02-05 at 8.11.0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67000"/>
            <a:ext cx="9209582" cy="444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66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Round and round we go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914400" y="1371600"/>
            <a:ext cx="7467600" cy="4754563"/>
          </a:xfrm>
        </p:spPr>
        <p:txBody>
          <a:bodyPr>
            <a:normAutofit/>
          </a:bodyPr>
          <a:lstStyle/>
          <a:p>
            <a:r>
              <a:rPr lang="en-US" dirty="0"/>
              <a:t>Like conditionals, loops use the ( ) and { } blocks to define the condition and </a:t>
            </a:r>
            <a:r>
              <a:rPr lang="en-US" dirty="0" smtClean="0"/>
              <a:t>the body </a:t>
            </a:r>
            <a:r>
              <a:rPr lang="en-US" dirty="0"/>
              <a:t>of the loop</a:t>
            </a:r>
            <a:r>
              <a:rPr lang="en-US" dirty="0" smtClean="0"/>
              <a:t>.</a:t>
            </a:r>
          </a:p>
          <a:p>
            <a:r>
              <a:rPr lang="en-US" dirty="0" smtClean="0"/>
              <a:t>You will encounter the </a:t>
            </a:r>
            <a:r>
              <a:rPr lang="en-US" b="1" dirty="0" smtClean="0"/>
              <a:t>while</a:t>
            </a:r>
            <a:r>
              <a:rPr lang="en-US" dirty="0" smtClean="0"/>
              <a:t> and </a:t>
            </a:r>
            <a:r>
              <a:rPr lang="en-US" b="1" dirty="0" smtClean="0"/>
              <a:t>for</a:t>
            </a:r>
            <a:r>
              <a:rPr lang="en-US" dirty="0" smtClean="0"/>
              <a:t> loops</a:t>
            </a:r>
          </a:p>
          <a:p>
            <a:r>
              <a:rPr lang="en-US" dirty="0" smtClean="0"/>
              <a:t>While loops </a:t>
            </a:r>
            <a:r>
              <a:rPr lang="en-US" dirty="0"/>
              <a:t>normally initialize a </a:t>
            </a:r>
            <a:r>
              <a:rPr lang="en-US" b="1" dirty="0"/>
              <a:t>loop control variable </a:t>
            </a:r>
            <a:r>
              <a:rPr lang="en-US" dirty="0"/>
              <a:t>before the loop, use it in the condition</a:t>
            </a:r>
            <a:r>
              <a:rPr lang="en-US" dirty="0" smtClean="0"/>
              <a:t>, and </a:t>
            </a:r>
            <a:r>
              <a:rPr lang="en-US" dirty="0"/>
              <a:t>modify it within the loop</a:t>
            </a:r>
            <a:r>
              <a:rPr lang="en-US" dirty="0" smtClean="0"/>
              <a:t>.</a:t>
            </a:r>
          </a:p>
          <a:p>
            <a:r>
              <a:rPr lang="da-DK" dirty="0"/>
              <a:t>var i=0</a:t>
            </a:r>
            <a:r>
              <a:rPr lang="da-DK" dirty="0" smtClean="0"/>
              <a:t>;  // initialise the Loop Control Variable</a:t>
            </a:r>
            <a:endParaRPr lang="da-DK" dirty="0"/>
          </a:p>
          <a:p>
            <a:r>
              <a:rPr lang="en-US" dirty="0">
                <a:solidFill>
                  <a:schemeClr val="accent2"/>
                </a:solidFill>
              </a:rPr>
              <a:t>while(</a:t>
            </a:r>
            <a:r>
              <a:rPr lang="en-US" dirty="0" err="1">
                <a:solidFill>
                  <a:schemeClr val="accent2"/>
                </a:solidFill>
              </a:rPr>
              <a:t>i</a:t>
            </a:r>
            <a:r>
              <a:rPr lang="en-US" dirty="0">
                <a:solidFill>
                  <a:schemeClr val="accent2"/>
                </a:solidFill>
              </a:rPr>
              <a:t> &lt; 10</a:t>
            </a:r>
            <a:r>
              <a:rPr lang="en-US" dirty="0" smtClean="0">
                <a:solidFill>
                  <a:schemeClr val="accent2"/>
                </a:solidFill>
              </a:rPr>
              <a:t>){       </a:t>
            </a:r>
            <a:r>
              <a:rPr lang="en-US" dirty="0" smtClean="0"/>
              <a:t>//test the loop control variable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dirty="0" err="1" smtClean="0"/>
              <a:t>i</a:t>
            </a:r>
            <a:r>
              <a:rPr lang="en-US" dirty="0"/>
              <a:t>++</a:t>
            </a:r>
            <a:r>
              <a:rPr lang="en-US" dirty="0" smtClean="0"/>
              <a:t>;         //increment the loop control variable</a:t>
            </a:r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18676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Loops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Counted loops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1371600"/>
            <a:ext cx="8077200" cy="4754563"/>
          </a:xfrm>
        </p:spPr>
        <p:txBody>
          <a:bodyPr>
            <a:norm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for loop </a:t>
            </a:r>
            <a:r>
              <a:rPr lang="en-US" sz="2400" dirty="0"/>
              <a:t>combines the common components of a loop: initialization, condition</a:t>
            </a:r>
            <a:r>
              <a:rPr lang="en-US" sz="2400" dirty="0" smtClean="0"/>
              <a:t>, and </a:t>
            </a:r>
            <a:r>
              <a:rPr lang="en-US" sz="2400" dirty="0"/>
              <a:t>post-loop operation into one statement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This statement begins with the </a:t>
            </a:r>
            <a:r>
              <a:rPr lang="en-US" sz="2400" b="1" dirty="0" smtClean="0"/>
              <a:t>for</a:t>
            </a:r>
            <a:r>
              <a:rPr lang="en-US" sz="2400" dirty="0" smtClean="0"/>
              <a:t> keyword </a:t>
            </a:r>
            <a:r>
              <a:rPr lang="en-US" sz="2400" dirty="0"/>
              <a:t>and has the components placed between </a:t>
            </a:r>
            <a:r>
              <a:rPr lang="en-US" sz="2400" b="1" dirty="0"/>
              <a:t>( ) </a:t>
            </a:r>
            <a:r>
              <a:rPr lang="en-US" sz="2400" dirty="0"/>
              <a:t>brackets, semicolon (</a:t>
            </a:r>
            <a:r>
              <a:rPr lang="en-US" sz="2400" b="1" dirty="0"/>
              <a:t>;</a:t>
            </a:r>
            <a:r>
              <a:rPr lang="en-US" sz="2400" dirty="0"/>
              <a:t>) </a:t>
            </a:r>
            <a:r>
              <a:rPr lang="en-US" sz="2400" dirty="0" smtClean="0"/>
              <a:t>separated as </a:t>
            </a:r>
            <a:r>
              <a:rPr lang="en-US" sz="2400" dirty="0"/>
              <a:t>shown</a:t>
            </a:r>
            <a:endParaRPr lang="en-US" sz="2400" dirty="0">
              <a:solidFill>
                <a:schemeClr val="accent2"/>
              </a:solidFill>
            </a:endParaRPr>
          </a:p>
        </p:txBody>
      </p:sp>
      <p:pic>
        <p:nvPicPr>
          <p:cNvPr id="3" name="Picture 2" descr="4071506015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191000"/>
            <a:ext cx="63246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8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457200" y="2130331"/>
            <a:ext cx="8077200" cy="2975069"/>
          </a:xfrm>
        </p:spPr>
        <p:txBody>
          <a:bodyPr>
            <a:normAutofit/>
          </a:bodyPr>
          <a:lstStyle/>
          <a:p>
            <a:r>
              <a:rPr lang="en-US" sz="2400" b="1" dirty="0"/>
              <a:t>Functions </a:t>
            </a:r>
            <a:r>
              <a:rPr lang="en-US" sz="2400" dirty="0"/>
              <a:t>are the building block for modular code in </a:t>
            </a:r>
            <a:r>
              <a:rPr lang="en-US" sz="2400" dirty="0" smtClean="0"/>
              <a:t>JavaScript.</a:t>
            </a:r>
          </a:p>
          <a:p>
            <a:r>
              <a:rPr lang="en-US" sz="2400" dirty="0" smtClean="0"/>
              <a:t>They </a:t>
            </a:r>
            <a:r>
              <a:rPr lang="en-US" sz="2400" dirty="0"/>
              <a:t>are defined by </a:t>
            </a:r>
            <a:r>
              <a:rPr lang="en-US" sz="2400" dirty="0" smtClean="0"/>
              <a:t>using the </a:t>
            </a:r>
            <a:r>
              <a:rPr lang="en-US" sz="2400" dirty="0"/>
              <a:t>reserved word </a:t>
            </a:r>
            <a:r>
              <a:rPr lang="en-US" sz="2400" b="1" dirty="0"/>
              <a:t>function</a:t>
            </a:r>
            <a:r>
              <a:rPr lang="en-US" sz="2400" dirty="0"/>
              <a:t> and then the function name and (optional) </a:t>
            </a:r>
            <a:r>
              <a:rPr lang="en-US" sz="2400" dirty="0" smtClean="0"/>
              <a:t>parameters.</a:t>
            </a:r>
          </a:p>
          <a:p>
            <a:r>
              <a:rPr lang="en-US" sz="2400" dirty="0"/>
              <a:t>Since JavaScript is dynamically typed, functions do not require a return type, nor </a:t>
            </a:r>
            <a:r>
              <a:rPr lang="en-US" sz="2400" dirty="0" smtClean="0"/>
              <a:t>do the </a:t>
            </a:r>
            <a:r>
              <a:rPr lang="en-US" sz="2400" dirty="0"/>
              <a:t>parameters require type.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379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62000" y="1371600"/>
            <a:ext cx="7924800" cy="475456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dirty="0"/>
              <a:t>Therefore a function to raise x to the </a:t>
            </a:r>
            <a:r>
              <a:rPr lang="en-US" sz="2800" dirty="0" err="1"/>
              <a:t>yth</a:t>
            </a:r>
            <a:r>
              <a:rPr lang="en-US" sz="2800" dirty="0"/>
              <a:t> power </a:t>
            </a:r>
            <a:r>
              <a:rPr lang="en-US" sz="2800" dirty="0" smtClean="0"/>
              <a:t>might be </a:t>
            </a:r>
            <a:r>
              <a:rPr lang="en-US" sz="2800" dirty="0"/>
              <a:t>defined as:</a:t>
            </a:r>
          </a:p>
          <a:p>
            <a:pPr marL="860425">
              <a:spcBef>
                <a:spcPts val="0"/>
              </a:spcBef>
              <a:spcAft>
                <a:spcPts val="0"/>
              </a:spcAft>
            </a:pPr>
            <a:r>
              <a:rPr lang="en-US" sz="2800" b="1" dirty="0"/>
              <a:t>function power(</a:t>
            </a:r>
            <a:r>
              <a:rPr lang="en-US" sz="2800" b="1" dirty="0" err="1"/>
              <a:t>x,y</a:t>
            </a:r>
            <a:r>
              <a:rPr lang="en-US" sz="2800" b="1" dirty="0"/>
              <a:t>){</a:t>
            </a:r>
          </a:p>
          <a:p>
            <a:pPr marL="860425">
              <a:spcBef>
                <a:spcPts val="0"/>
              </a:spcBef>
              <a:spcAft>
                <a:spcPts val="0"/>
              </a:spcAft>
            </a:pPr>
            <a:r>
              <a:rPr lang="en-US" sz="2800" dirty="0" smtClean="0"/>
              <a:t>		</a:t>
            </a:r>
            <a:r>
              <a:rPr lang="en-US" sz="2800" dirty="0" err="1" smtClean="0"/>
              <a:t>var</a:t>
            </a:r>
            <a:r>
              <a:rPr lang="en-US" sz="2800" dirty="0" smtClean="0"/>
              <a:t> </a:t>
            </a:r>
            <a:r>
              <a:rPr lang="en-US" sz="2800" dirty="0"/>
              <a:t>pow=1;</a:t>
            </a:r>
          </a:p>
          <a:p>
            <a:pPr marL="860425">
              <a:spcBef>
                <a:spcPts val="0"/>
              </a:spcBef>
              <a:spcAft>
                <a:spcPts val="0"/>
              </a:spcAft>
            </a:pPr>
            <a:r>
              <a:rPr lang="da-DK" sz="2800" dirty="0" smtClean="0"/>
              <a:t>		for </a:t>
            </a:r>
            <a:r>
              <a:rPr lang="da-DK" sz="2800" dirty="0"/>
              <a:t>(var i=0;i&lt;y;i++){</a:t>
            </a:r>
          </a:p>
          <a:p>
            <a:pPr marL="860425">
              <a:spcBef>
                <a:spcPts val="0"/>
              </a:spcBef>
              <a:spcAft>
                <a:spcPts val="0"/>
              </a:spcAft>
            </a:pPr>
            <a:r>
              <a:rPr lang="da-DK" sz="2800" dirty="0" smtClean="0"/>
              <a:t>			pow </a:t>
            </a:r>
            <a:r>
              <a:rPr lang="da-DK" sz="2800" dirty="0"/>
              <a:t>= pow*x;</a:t>
            </a:r>
          </a:p>
          <a:p>
            <a:pPr marL="860425">
              <a:spcBef>
                <a:spcPts val="0"/>
              </a:spcBef>
              <a:spcAft>
                <a:spcPts val="0"/>
              </a:spcAft>
            </a:pPr>
            <a:r>
              <a:rPr lang="da-DK" sz="2800" dirty="0" smtClean="0"/>
              <a:t>		}</a:t>
            </a:r>
            <a:endParaRPr lang="da-DK" sz="2800" dirty="0"/>
          </a:p>
          <a:p>
            <a:pPr marL="860425">
              <a:spcBef>
                <a:spcPts val="0"/>
              </a:spcBef>
              <a:spcAft>
                <a:spcPts val="0"/>
              </a:spcAft>
            </a:pPr>
            <a:r>
              <a:rPr lang="da-DK" sz="2800" dirty="0" smtClean="0"/>
              <a:t>		return </a:t>
            </a:r>
            <a:r>
              <a:rPr lang="da-DK" sz="2800" dirty="0"/>
              <a:t>pow;</a:t>
            </a:r>
          </a:p>
          <a:p>
            <a:pPr marL="860425">
              <a:spcBef>
                <a:spcPts val="0"/>
              </a:spcBef>
              <a:spcAft>
                <a:spcPts val="0"/>
              </a:spcAft>
            </a:pPr>
            <a:r>
              <a:rPr lang="da-DK" sz="2800" b="1" dirty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da-DK" sz="2800" dirty="0"/>
              <a:t>And </a:t>
            </a:r>
            <a:r>
              <a:rPr lang="da-DK" sz="2800" dirty="0" err="1"/>
              <a:t>called</a:t>
            </a:r>
            <a:r>
              <a:rPr lang="da-DK" sz="2800" dirty="0"/>
              <a:t> as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800" b="1" dirty="0" smtClean="0"/>
              <a:t>	power(2,10</a:t>
            </a:r>
            <a:r>
              <a:rPr lang="en-US" sz="2800" b="1" dirty="0"/>
              <a:t>);</a:t>
            </a:r>
            <a:endParaRPr lang="en-US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935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71601"/>
            <a:ext cx="7696200" cy="5029200"/>
          </a:xfrm>
        </p:spPr>
        <p:txBody>
          <a:bodyPr>
            <a:normAutofit/>
          </a:bodyPr>
          <a:lstStyle/>
          <a:p>
            <a:r>
              <a:rPr lang="en-US" dirty="0"/>
              <a:t>The alert() function makes the browser show a pop-up to the user, with </a:t>
            </a:r>
            <a:r>
              <a:rPr lang="en-US" dirty="0" smtClean="0"/>
              <a:t>whatever is </a:t>
            </a:r>
            <a:r>
              <a:rPr lang="en-US" dirty="0"/>
              <a:t>passed being the message displayed.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following JavaScript code displays </a:t>
            </a:r>
            <a:r>
              <a:rPr lang="en-US" dirty="0" smtClean="0"/>
              <a:t>a simple </a:t>
            </a:r>
            <a:r>
              <a:rPr lang="en-US" dirty="0"/>
              <a:t>hello world message in a pop-up</a:t>
            </a:r>
            <a:r>
              <a:rPr lang="en-US" dirty="0" smtClean="0"/>
              <a:t>:</a:t>
            </a:r>
          </a:p>
          <a:p>
            <a:r>
              <a:rPr lang="en-US" b="1" dirty="0" smtClean="0"/>
              <a:t>	alert </a:t>
            </a:r>
            <a:r>
              <a:rPr lang="en-US" b="1" dirty="0"/>
              <a:t>( "Good Morning" )</a:t>
            </a:r>
            <a:r>
              <a:rPr lang="en-US" b="1" dirty="0" smtClean="0"/>
              <a:t>;</a:t>
            </a:r>
          </a:p>
          <a:p>
            <a:r>
              <a:rPr lang="en-US" dirty="0" smtClean="0"/>
              <a:t>Using </a:t>
            </a:r>
            <a:r>
              <a:rPr lang="en-US" dirty="0"/>
              <a:t>alerts can get tedious fast</a:t>
            </a:r>
            <a:r>
              <a:rPr lang="en-US" dirty="0" smtClean="0"/>
              <a:t>. </a:t>
            </a:r>
          </a:p>
          <a:p>
            <a:r>
              <a:rPr lang="en-US" dirty="0" smtClean="0"/>
              <a:t>When </a:t>
            </a:r>
            <a:r>
              <a:rPr lang="en-US" dirty="0"/>
              <a:t>using debugger tools in your browser you can </a:t>
            </a:r>
            <a:r>
              <a:rPr lang="en-US" dirty="0" smtClean="0"/>
              <a:t>write </a:t>
            </a:r>
            <a:r>
              <a:rPr lang="en-US" dirty="0"/>
              <a:t>output </a:t>
            </a:r>
            <a:r>
              <a:rPr lang="en-US" dirty="0" smtClean="0"/>
              <a:t>to a </a:t>
            </a:r>
            <a:r>
              <a:rPr lang="en-US" dirty="0"/>
              <a:t>log with:</a:t>
            </a:r>
          </a:p>
          <a:p>
            <a:r>
              <a:rPr lang="en-US" b="1" dirty="0" smtClean="0"/>
              <a:t>	console.log</a:t>
            </a:r>
            <a:r>
              <a:rPr lang="en-US" b="1" dirty="0"/>
              <a:t>("Put Messages Here");</a:t>
            </a:r>
          </a:p>
          <a:p>
            <a:r>
              <a:rPr lang="en-US" dirty="0"/>
              <a:t>And then use the debugger to access those logs.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really used anymore, console instead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421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471" y="1219200"/>
            <a:ext cx="7162800" cy="533399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&lt;html&gt;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&lt;body&gt;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p&gt;Click the button to display an alert box.&lt;/p&gt;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    &lt;</a:t>
            </a:r>
            <a:r>
              <a:rPr lang="en-US" sz="2400" dirty="0"/>
              <a:t>button </a:t>
            </a:r>
            <a:r>
              <a:rPr lang="en-US" sz="2400" dirty="0" err="1"/>
              <a:t>onclick</a:t>
            </a:r>
            <a:r>
              <a:rPr lang="en-US" sz="2400" dirty="0"/>
              <a:t>="</a:t>
            </a:r>
            <a:r>
              <a:rPr lang="en-US" sz="2400" dirty="0" err="1"/>
              <a:t>myFunction</a:t>
            </a:r>
            <a:r>
              <a:rPr lang="en-US" sz="2400" dirty="0"/>
              <a:t>()"&gt;Try it&lt;/button</a:t>
            </a:r>
            <a:r>
              <a:rPr lang="en-US" sz="2400" dirty="0" smtClean="0"/>
              <a:t>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function </a:t>
            </a:r>
            <a:r>
              <a:rPr lang="en-US" sz="2400" dirty="0" err="1"/>
              <a:t>myFunction</a:t>
            </a:r>
            <a:r>
              <a:rPr lang="en-US" sz="2400" dirty="0"/>
              <a:t>() {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smtClean="0"/>
              <a:t>      alert</a:t>
            </a:r>
            <a:r>
              <a:rPr lang="en-US" sz="2400" dirty="0"/>
              <a:t>("Hello! I am an alert box!");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}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&lt;/</a:t>
            </a:r>
            <a:r>
              <a:rPr lang="en-US" sz="2400" dirty="0"/>
              <a:t>body&gt;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&lt;/html&gt;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really used anymore, console instead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190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7924800" cy="5333999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&lt;html&gt;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&lt;body&gt;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p&gt;Click the button to display an alert box.&lt;/p&gt;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&lt;</a:t>
            </a:r>
            <a:r>
              <a:rPr lang="en-US" sz="2400" dirty="0"/>
              <a:t>button </a:t>
            </a:r>
            <a:r>
              <a:rPr lang="en-US" sz="2400" dirty="0" err="1"/>
              <a:t>onclick</a:t>
            </a:r>
            <a:r>
              <a:rPr lang="en-US" sz="2400" dirty="0"/>
              <a:t>="</a:t>
            </a:r>
            <a:r>
              <a:rPr lang="en-US" sz="2400" dirty="0" err="1"/>
              <a:t>myFunction</a:t>
            </a:r>
            <a:r>
              <a:rPr lang="en-US" sz="2400" dirty="0"/>
              <a:t>()"&gt;Try it&lt;/button</a:t>
            </a:r>
            <a:r>
              <a:rPr lang="en-US" sz="2400" dirty="0" smtClean="0"/>
              <a:t>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function </a:t>
            </a:r>
            <a:r>
              <a:rPr lang="en-US" sz="2400" dirty="0" err="1"/>
              <a:t>myFunction</a:t>
            </a:r>
            <a:r>
              <a:rPr lang="en-US" sz="2400" dirty="0"/>
              <a:t>() {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smtClean="0"/>
              <a:t>   alert</a:t>
            </a:r>
            <a:r>
              <a:rPr lang="en-US" sz="2400" dirty="0"/>
              <a:t>("Hello! I am an alert box!");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}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&lt;/</a:t>
            </a:r>
            <a:r>
              <a:rPr lang="en-US" sz="2400" dirty="0"/>
              <a:t>body&gt;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&lt;/html&gt;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really used anymore, console instead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5" y="1676400"/>
            <a:ext cx="51149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962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Errors using try and catch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0578" y="1295400"/>
            <a:ext cx="7385222" cy="4525963"/>
          </a:xfrm>
        </p:spPr>
        <p:txBody>
          <a:bodyPr>
            <a:normAutofit/>
          </a:bodyPr>
          <a:lstStyle/>
          <a:p>
            <a:r>
              <a:rPr lang="en-US" dirty="0"/>
              <a:t>When the browser’s JavaScript engine encounters an error, it will </a:t>
            </a:r>
            <a:r>
              <a:rPr lang="en-US" i="1" dirty="0"/>
              <a:t>throw </a:t>
            </a:r>
            <a:r>
              <a:rPr lang="en-US" dirty="0" smtClean="0"/>
              <a:t>an </a:t>
            </a:r>
            <a:r>
              <a:rPr lang="en-US" b="1" dirty="0" smtClean="0"/>
              <a:t>exception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exceptions interrupt the regular, sequential execution of the </a:t>
            </a:r>
            <a:r>
              <a:rPr lang="en-US" dirty="0" smtClean="0"/>
              <a:t>program and </a:t>
            </a:r>
            <a:r>
              <a:rPr lang="en-US" dirty="0"/>
              <a:t>can stop the JavaScript engine altogether. </a:t>
            </a:r>
            <a:endParaRPr lang="en-US" dirty="0" smtClean="0"/>
          </a:p>
          <a:p>
            <a:r>
              <a:rPr lang="en-US" dirty="0" smtClean="0"/>
              <a:t>However</a:t>
            </a:r>
            <a:r>
              <a:rPr lang="en-US" dirty="0"/>
              <a:t>, you can </a:t>
            </a:r>
            <a:r>
              <a:rPr lang="en-US" dirty="0" smtClean="0"/>
              <a:t>optionally catch </a:t>
            </a:r>
            <a:r>
              <a:rPr lang="en-US" dirty="0"/>
              <a:t>these errors preventing disruption of the program using the </a:t>
            </a:r>
            <a:r>
              <a:rPr lang="en-US" b="1" dirty="0"/>
              <a:t>try–catch block</a:t>
            </a:r>
            <a:endParaRPr lang="en-US" dirty="0"/>
          </a:p>
        </p:txBody>
      </p:sp>
      <p:pic>
        <p:nvPicPr>
          <p:cNvPr id="5" name="Picture 4" descr="Screen Shot 2014-02-05 at 9.13.02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886200"/>
            <a:ext cx="8428509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85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Throw your 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1"/>
            <a:ext cx="7543800" cy="4724400"/>
          </a:xfrm>
        </p:spPr>
        <p:txBody>
          <a:bodyPr>
            <a:normAutofit/>
          </a:bodyPr>
          <a:lstStyle/>
          <a:p>
            <a:r>
              <a:rPr lang="en-US" dirty="0"/>
              <a:t>Although try-catch can be used exclusively to catch built-in JavaScript errors, </a:t>
            </a:r>
            <a:r>
              <a:rPr lang="en-US" dirty="0" smtClean="0"/>
              <a:t>it can </a:t>
            </a:r>
            <a:r>
              <a:rPr lang="en-US" dirty="0"/>
              <a:t>also be used by your programs, to throw your own </a:t>
            </a:r>
            <a:r>
              <a:rPr lang="en-US" dirty="0" smtClean="0"/>
              <a:t>messages.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throw </a:t>
            </a:r>
            <a:r>
              <a:rPr lang="en-US" dirty="0" smtClean="0"/>
              <a:t>keyword stops </a:t>
            </a:r>
            <a:r>
              <a:rPr lang="en-US" dirty="0"/>
              <a:t>normal sequential execution, just like the built-in exceptions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Exceptions that is.</a:t>
            </a:r>
            <a:endParaRPr lang="en-US" dirty="0"/>
          </a:p>
        </p:txBody>
      </p:sp>
      <p:pic>
        <p:nvPicPr>
          <p:cNvPr id="7" name="Picture 6" descr="Screen Shot 2014-02-05 at 9.14.27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437966"/>
            <a:ext cx="860053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64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isn’t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46237"/>
            <a:ext cx="77724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Although it contains the word </a:t>
            </a:r>
            <a:r>
              <a:rPr lang="en-US" sz="2400" i="1" dirty="0"/>
              <a:t>Java</a:t>
            </a:r>
            <a:r>
              <a:rPr lang="en-US" sz="2400" dirty="0"/>
              <a:t>, </a:t>
            </a:r>
            <a:endParaRPr lang="en-US" sz="2400" dirty="0" smtClean="0"/>
          </a:p>
          <a:p>
            <a:pPr marL="914400"/>
            <a:r>
              <a:rPr lang="en-US" sz="2400" dirty="0" smtClean="0"/>
              <a:t>JavaScript </a:t>
            </a:r>
            <a:r>
              <a:rPr lang="en-US" sz="2400" dirty="0"/>
              <a:t>and Java are vastly </a:t>
            </a:r>
            <a:r>
              <a:rPr lang="en-US" sz="2400" dirty="0" smtClean="0"/>
              <a:t>different programming </a:t>
            </a:r>
            <a:r>
              <a:rPr lang="en-US" sz="2400" dirty="0"/>
              <a:t>languages with different uses. </a:t>
            </a:r>
            <a:endParaRPr lang="en-US" sz="2400" dirty="0" smtClean="0"/>
          </a:p>
          <a:p>
            <a:r>
              <a:rPr lang="en-US" sz="2400" dirty="0" smtClean="0"/>
              <a:t>Java </a:t>
            </a:r>
            <a:r>
              <a:rPr lang="en-US" sz="2400" dirty="0"/>
              <a:t>is a full-fledged compiled, </a:t>
            </a:r>
            <a:r>
              <a:rPr lang="en-US" sz="2400" dirty="0" smtClean="0"/>
              <a:t>object-oriented language</a:t>
            </a:r>
            <a:r>
              <a:rPr lang="en-US" sz="2400" dirty="0"/>
              <a:t>, popular for its ability to run on any platform with a </a:t>
            </a:r>
            <a:r>
              <a:rPr lang="en-US" sz="2400" dirty="0" smtClean="0"/>
              <a:t>JVM installed</a:t>
            </a:r>
            <a:r>
              <a:rPr lang="en-US" sz="2400" dirty="0"/>
              <a:t>. </a:t>
            </a:r>
            <a:endParaRPr lang="en-US" sz="2400" dirty="0" smtClean="0"/>
          </a:p>
          <a:p>
            <a:r>
              <a:rPr lang="en-US" sz="2400" dirty="0" smtClean="0"/>
              <a:t>JavaScript </a:t>
            </a:r>
            <a:r>
              <a:rPr lang="en-US" sz="2400" dirty="0"/>
              <a:t>is one of the world’s most popular languages</a:t>
            </a:r>
            <a:r>
              <a:rPr lang="en-US" sz="2400" dirty="0" smtClean="0"/>
              <a:t>, with </a:t>
            </a:r>
            <a:r>
              <a:rPr lang="en-US" sz="2400" dirty="0"/>
              <a:t>fewer of the object-oriented features of Java, and runs directly </a:t>
            </a:r>
            <a:r>
              <a:rPr lang="en-US" sz="2400" dirty="0" smtClean="0"/>
              <a:t>inside the </a:t>
            </a:r>
            <a:r>
              <a:rPr lang="en-US" sz="2400" dirty="0"/>
              <a:t>browser, without the need for the JVM.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It’s not Java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3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2390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Try</a:t>
            </a:r>
            <a:r>
              <a:rPr lang="en-US" dirty="0"/>
              <a:t>-catch and </a:t>
            </a:r>
            <a:r>
              <a:rPr lang="en-US" dirty="0" smtClean="0"/>
              <a:t>throw statements </a:t>
            </a:r>
            <a:r>
              <a:rPr lang="en-US" dirty="0"/>
              <a:t>should be used for </a:t>
            </a:r>
            <a:r>
              <a:rPr lang="en-US" i="1" dirty="0"/>
              <a:t>abnormal </a:t>
            </a:r>
            <a:r>
              <a:rPr lang="en-US" dirty="0"/>
              <a:t>or </a:t>
            </a:r>
            <a:r>
              <a:rPr lang="en-US" i="1" dirty="0"/>
              <a:t>exceptional </a:t>
            </a:r>
            <a:r>
              <a:rPr lang="en-US" dirty="0"/>
              <a:t>cases in your program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Throwing </a:t>
            </a:r>
            <a:r>
              <a:rPr lang="en-US" dirty="0"/>
              <a:t>an exception disrupts the sequential </a:t>
            </a:r>
            <a:r>
              <a:rPr lang="en-US" dirty="0" smtClean="0"/>
              <a:t>execution of </a:t>
            </a:r>
            <a:r>
              <a:rPr lang="en-US" dirty="0"/>
              <a:t>a program. </a:t>
            </a:r>
            <a:endParaRPr lang="en-US" dirty="0" smtClean="0"/>
          </a:p>
          <a:p>
            <a:r>
              <a:rPr lang="en-US" dirty="0" smtClean="0"/>
              <a:t>When </a:t>
            </a:r>
            <a:r>
              <a:rPr lang="en-US" dirty="0"/>
              <a:t>the exception is </a:t>
            </a:r>
            <a:r>
              <a:rPr lang="en-US" dirty="0" smtClean="0"/>
              <a:t>thrown, </a:t>
            </a:r>
            <a:r>
              <a:rPr lang="en-US" dirty="0"/>
              <a:t>all subsequent code is </a:t>
            </a:r>
            <a:r>
              <a:rPr lang="en-US" dirty="0" smtClean="0"/>
              <a:t>not executed </a:t>
            </a:r>
            <a:r>
              <a:rPr lang="en-US" dirty="0"/>
              <a:t>until the catch statement is reached.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reinforces why try-catch is </a:t>
            </a:r>
            <a:r>
              <a:rPr lang="en-US" dirty="0" smtClean="0"/>
              <a:t>for exceptional </a:t>
            </a:r>
            <a:r>
              <a:rPr lang="en-US" dirty="0"/>
              <a:t>cases.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With Exceptions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4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Javascript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2"/>
                </a:solidFill>
              </a:rPr>
              <a:t>Objects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5</a:t>
            </a:r>
            <a:r>
              <a:rPr lang="en-US" dirty="0" smtClean="0"/>
              <a:t> of 8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46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772400" cy="4525963"/>
          </a:xfrm>
        </p:spPr>
        <p:txBody>
          <a:bodyPr/>
          <a:lstStyle/>
          <a:p>
            <a:r>
              <a:rPr lang="en-US" dirty="0"/>
              <a:t>JavaScript is not a full-fledged object-oriented programming language</a:t>
            </a:r>
            <a:r>
              <a:rPr lang="en-US" dirty="0" smtClean="0"/>
              <a:t>.</a:t>
            </a:r>
          </a:p>
          <a:p>
            <a:r>
              <a:rPr lang="en-US" dirty="0"/>
              <a:t>It does not </a:t>
            </a:r>
            <a:r>
              <a:rPr lang="en-US" dirty="0" smtClean="0"/>
              <a:t>have classes </a:t>
            </a:r>
            <a:r>
              <a:rPr lang="en-US" dirty="0"/>
              <a:t>per </a:t>
            </a:r>
            <a:r>
              <a:rPr lang="en-US" dirty="0" smtClean="0"/>
              <a:t>se.</a:t>
            </a:r>
          </a:p>
          <a:p>
            <a:r>
              <a:rPr lang="en-US" dirty="0" smtClean="0"/>
              <a:t>It </a:t>
            </a:r>
            <a:r>
              <a:rPr lang="en-US" dirty="0"/>
              <a:t>does not support many of the patterns you’d expect from </a:t>
            </a:r>
            <a:r>
              <a:rPr lang="en-US" dirty="0" smtClean="0"/>
              <a:t>an object</a:t>
            </a:r>
            <a:r>
              <a:rPr lang="en-US" dirty="0"/>
              <a:t>-oriented language like inheritance and </a:t>
            </a:r>
            <a:r>
              <a:rPr lang="en-US" dirty="0" smtClean="0"/>
              <a:t>polymorphism.</a:t>
            </a:r>
          </a:p>
          <a:p>
            <a:r>
              <a:rPr lang="en-US" dirty="0"/>
              <a:t>The language does, however, support objects.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Objects not 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734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620000" cy="4525963"/>
          </a:xfrm>
        </p:spPr>
        <p:txBody>
          <a:bodyPr/>
          <a:lstStyle/>
          <a:p>
            <a:r>
              <a:rPr lang="en-US" dirty="0"/>
              <a:t>Objects can have </a:t>
            </a:r>
            <a:r>
              <a:rPr lang="en-US" b="1" dirty="0"/>
              <a:t>constructors</a:t>
            </a:r>
            <a:r>
              <a:rPr lang="en-US" dirty="0"/>
              <a:t>, </a:t>
            </a:r>
            <a:r>
              <a:rPr lang="en-US" b="1" dirty="0"/>
              <a:t>properties</a:t>
            </a:r>
            <a:r>
              <a:rPr lang="en-US" dirty="0"/>
              <a:t>, and </a:t>
            </a:r>
            <a:r>
              <a:rPr lang="en-US" b="1" dirty="0"/>
              <a:t>methods </a:t>
            </a:r>
            <a:r>
              <a:rPr lang="en-US" dirty="0"/>
              <a:t>associated with </a:t>
            </a:r>
            <a:r>
              <a:rPr lang="en-US" dirty="0" smtClean="0"/>
              <a:t>them.</a:t>
            </a:r>
          </a:p>
          <a:p>
            <a:r>
              <a:rPr lang="en-US" dirty="0"/>
              <a:t>There </a:t>
            </a:r>
            <a:r>
              <a:rPr lang="en-US" dirty="0" smtClean="0"/>
              <a:t>are objects </a:t>
            </a:r>
            <a:r>
              <a:rPr lang="en-US" dirty="0"/>
              <a:t>that are included in the JavaScript </a:t>
            </a:r>
            <a:r>
              <a:rPr lang="en-US" dirty="0" smtClean="0"/>
              <a:t>language.</a:t>
            </a:r>
          </a:p>
          <a:p>
            <a:r>
              <a:rPr lang="en-US" dirty="0" smtClean="0"/>
              <a:t>You </a:t>
            </a:r>
            <a:r>
              <a:rPr lang="en-US" dirty="0"/>
              <a:t>can also define your </a:t>
            </a:r>
            <a:r>
              <a:rPr lang="en-US" dirty="0" smtClean="0"/>
              <a:t>own kind </a:t>
            </a:r>
            <a:r>
              <a:rPr lang="en-US" dirty="0"/>
              <a:t>of objects.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</a:t>
            </a:r>
            <a:r>
              <a:rPr lang="en-US" dirty="0"/>
              <a:t>f</a:t>
            </a:r>
            <a:r>
              <a:rPr lang="en-US" dirty="0" smtClean="0"/>
              <a:t>ull</a:t>
            </a:r>
            <a:r>
              <a:rPr lang="en-US" dirty="0"/>
              <a:t>-</a:t>
            </a:r>
            <a:r>
              <a:rPr lang="en-US" dirty="0" smtClean="0"/>
              <a:t>fledged O.O.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596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Constructors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95400"/>
            <a:ext cx="7848600" cy="4525963"/>
          </a:xfrm>
        </p:spPr>
        <p:txBody>
          <a:bodyPr/>
          <a:lstStyle/>
          <a:p>
            <a:r>
              <a:rPr lang="en-US" dirty="0"/>
              <a:t>Normally to create a new object we use the new keyword, the class name, and ( </a:t>
            </a:r>
            <a:r>
              <a:rPr lang="en-US" dirty="0" smtClean="0"/>
              <a:t>) brackets </a:t>
            </a:r>
            <a:r>
              <a:rPr lang="en-US" dirty="0"/>
              <a:t>with </a:t>
            </a:r>
            <a:r>
              <a:rPr lang="en-US" i="1" dirty="0"/>
              <a:t>n </a:t>
            </a:r>
            <a:r>
              <a:rPr lang="en-US" dirty="0"/>
              <a:t>optional parameters inside, comma delimited as follows</a:t>
            </a:r>
            <a:r>
              <a:rPr lang="en-US" dirty="0" smtClean="0"/>
              <a:t>:</a:t>
            </a:r>
          </a:p>
          <a:p>
            <a:r>
              <a:rPr lang="en-US" dirty="0" smtClean="0"/>
              <a:t>	</a:t>
            </a:r>
            <a:r>
              <a:rPr lang="en-US" sz="2400" dirty="0" err="1" smtClean="0"/>
              <a:t>var</a:t>
            </a:r>
            <a:r>
              <a:rPr lang="en-US" sz="2400" dirty="0" smtClean="0"/>
              <a:t> </a:t>
            </a:r>
            <a:r>
              <a:rPr lang="en-US" sz="2400" dirty="0" err="1"/>
              <a:t>someObject</a:t>
            </a:r>
            <a:r>
              <a:rPr lang="en-US" sz="2400" dirty="0"/>
              <a:t> = </a:t>
            </a:r>
            <a:r>
              <a:rPr lang="en-US" sz="2400" b="1" dirty="0">
                <a:solidFill>
                  <a:schemeClr val="accent2"/>
                </a:solidFill>
              </a:rPr>
              <a:t>new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err="1"/>
              <a:t>ObjectName</a:t>
            </a:r>
            <a:r>
              <a:rPr lang="en-US" sz="2400" dirty="0" smtClean="0">
                <a:solidFill>
                  <a:srgbClr val="CE2933"/>
                </a:solidFill>
              </a:rPr>
              <a:t>(</a:t>
            </a:r>
            <a:r>
              <a:rPr lang="en-US" sz="2400" dirty="0" smtClean="0"/>
              <a:t>p1,p2</a:t>
            </a:r>
            <a:r>
              <a:rPr lang="en-US" sz="2400" dirty="0"/>
              <a:t>,..., </a:t>
            </a:r>
            <a:r>
              <a:rPr lang="en-US" sz="2400" dirty="0" err="1"/>
              <a:t>p</a:t>
            </a:r>
            <a:r>
              <a:rPr lang="en-US" sz="2400" dirty="0" err="1" smtClean="0"/>
              <a:t>n</a:t>
            </a:r>
            <a:r>
              <a:rPr lang="en-US" sz="2400" dirty="0">
                <a:solidFill>
                  <a:srgbClr val="CE2933"/>
                </a:solidFill>
              </a:rPr>
              <a:t>)</a:t>
            </a:r>
            <a:r>
              <a:rPr lang="en-US" sz="2400" dirty="0" smtClean="0"/>
              <a:t>;</a:t>
            </a:r>
          </a:p>
          <a:p>
            <a:r>
              <a:rPr lang="en-US" dirty="0"/>
              <a:t>For some classes, shortcut constructors are </a:t>
            </a:r>
            <a:r>
              <a:rPr lang="en-US" dirty="0" smtClean="0"/>
              <a:t>defined</a:t>
            </a:r>
          </a:p>
          <a:p>
            <a:r>
              <a:rPr lang="en-US" dirty="0" smtClean="0"/>
              <a:t>	</a:t>
            </a:r>
            <a:r>
              <a:rPr lang="en-US" sz="2800" dirty="0" err="1" smtClean="0"/>
              <a:t>var</a:t>
            </a:r>
            <a:r>
              <a:rPr lang="en-US" sz="2800" dirty="0" smtClean="0"/>
              <a:t> </a:t>
            </a:r>
            <a:r>
              <a:rPr lang="en-US" sz="2800" dirty="0"/>
              <a:t>greeting = "Good Morning</a:t>
            </a:r>
            <a:r>
              <a:rPr lang="en-US" sz="2800" dirty="0" smtClean="0"/>
              <a:t>";</a:t>
            </a:r>
          </a:p>
          <a:p>
            <a:r>
              <a:rPr lang="en-US" dirty="0" smtClean="0"/>
              <a:t>vs the formal definition with “new String(  )”</a:t>
            </a:r>
            <a:endParaRPr lang="en-US" dirty="0"/>
          </a:p>
          <a:p>
            <a:r>
              <a:rPr lang="en-US" dirty="0" smtClean="0"/>
              <a:t>	</a:t>
            </a:r>
            <a:r>
              <a:rPr lang="en-US" sz="2800" dirty="0" err="1" smtClean="0"/>
              <a:t>var</a:t>
            </a:r>
            <a:r>
              <a:rPr lang="en-US" sz="2800" dirty="0" smtClean="0"/>
              <a:t> </a:t>
            </a:r>
            <a:r>
              <a:rPr lang="en-US" sz="2800" dirty="0"/>
              <a:t>greeting = new String("Good Morning");</a:t>
            </a:r>
          </a:p>
        </p:txBody>
      </p:sp>
    </p:spTree>
    <p:extLst>
      <p:ext uri="{BB962C8B-B14F-4D97-AF65-F5344CB8AC3E}">
        <p14:creationId xmlns:p14="http://schemas.microsoft.com/office/powerpoint/2010/main" val="1692143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5438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Each object might have properties that can be accessed, depending on its definition.</a:t>
            </a:r>
          </a:p>
          <a:p>
            <a:r>
              <a:rPr lang="en-US" sz="2400" dirty="0"/>
              <a:t>When a property exists, it can be accessed using </a:t>
            </a:r>
            <a:r>
              <a:rPr lang="en-US" sz="2400" b="1" dirty="0"/>
              <a:t>dot notation </a:t>
            </a:r>
            <a:r>
              <a:rPr lang="en-US" sz="2400" dirty="0"/>
              <a:t>where a dot </a:t>
            </a:r>
            <a:r>
              <a:rPr lang="en-US" sz="2400" dirty="0" smtClean="0"/>
              <a:t>between the </a:t>
            </a:r>
            <a:r>
              <a:rPr lang="en-US" sz="2400" dirty="0"/>
              <a:t>instance name and the property references that property.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i="1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i="1" dirty="0" smtClean="0"/>
              <a:t>//</a:t>
            </a:r>
            <a:r>
              <a:rPr lang="en-US" sz="2400" i="1" dirty="0"/>
              <a:t>show </a:t>
            </a:r>
            <a:r>
              <a:rPr lang="en-US" sz="2400" i="1" dirty="0" err="1"/>
              <a:t>someObject.property</a:t>
            </a:r>
            <a:r>
              <a:rPr lang="en-US" sz="2400" i="1" dirty="0"/>
              <a:t> to the </a:t>
            </a:r>
            <a:r>
              <a:rPr lang="en-US" sz="2400" i="1" dirty="0" smtClean="0"/>
              <a:t>user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	alert(</a:t>
            </a:r>
            <a:r>
              <a:rPr lang="en-US" sz="2400" dirty="0" err="1" smtClean="0">
                <a:solidFill>
                  <a:srgbClr val="CE2933"/>
                </a:solidFill>
              </a:rPr>
              <a:t>someObject</a:t>
            </a:r>
            <a:r>
              <a:rPr lang="en-US" sz="2400" b="1" dirty="0" err="1" smtClean="0">
                <a:solidFill>
                  <a:srgbClr val="CE2933"/>
                </a:solidFill>
              </a:rPr>
              <a:t>.</a:t>
            </a:r>
            <a:r>
              <a:rPr lang="en-US" sz="2400" dirty="0" err="1" smtClean="0">
                <a:solidFill>
                  <a:srgbClr val="CE2933"/>
                </a:solidFill>
              </a:rPr>
              <a:t>property</a:t>
            </a:r>
            <a:r>
              <a:rPr lang="en-US" sz="2400" dirty="0" smtClean="0"/>
              <a:t>);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the dot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93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46237"/>
            <a:ext cx="8305800" cy="4525963"/>
          </a:xfrm>
        </p:spPr>
        <p:txBody>
          <a:bodyPr/>
          <a:lstStyle/>
          <a:p>
            <a:r>
              <a:rPr lang="en-US" dirty="0"/>
              <a:t>Objects can also have methods, which are </a:t>
            </a:r>
            <a:r>
              <a:rPr lang="en-US" b="1" dirty="0"/>
              <a:t>functions</a:t>
            </a:r>
            <a:r>
              <a:rPr lang="en-US" dirty="0"/>
              <a:t> associated with an instance </a:t>
            </a:r>
            <a:r>
              <a:rPr lang="en-US" dirty="0" smtClean="0"/>
              <a:t>of an </a:t>
            </a:r>
            <a:r>
              <a:rPr lang="en-US" dirty="0"/>
              <a:t>object.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methods are called using the same </a:t>
            </a:r>
            <a:r>
              <a:rPr lang="en-US" b="1" dirty="0"/>
              <a:t>dot </a:t>
            </a:r>
            <a:r>
              <a:rPr lang="en-US" dirty="0"/>
              <a:t>notation as for properties</a:t>
            </a:r>
            <a:r>
              <a:rPr lang="en-US" dirty="0" smtClean="0"/>
              <a:t>, but </a:t>
            </a:r>
            <a:r>
              <a:rPr lang="en-US" dirty="0"/>
              <a:t>instead of accessing a variable, we are calling a method.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someObject</a:t>
            </a:r>
            <a:r>
              <a:rPr lang="en-US" b="1" dirty="0" err="1" smtClean="0">
                <a:solidFill>
                  <a:srgbClr val="CE2933"/>
                </a:solidFill>
              </a:rPr>
              <a:t>.doSomething</a:t>
            </a:r>
            <a:r>
              <a:rPr lang="en-US" b="1" dirty="0" smtClean="0">
                <a:solidFill>
                  <a:srgbClr val="CE2933"/>
                </a:solidFill>
              </a:rPr>
              <a:t>()</a:t>
            </a:r>
            <a:r>
              <a:rPr lang="en-US" dirty="0" smtClean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the dot, with brackets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921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Objects Included in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391400" cy="4525963"/>
          </a:xfrm>
        </p:spPr>
        <p:txBody>
          <a:bodyPr/>
          <a:lstStyle/>
          <a:p>
            <a:r>
              <a:rPr lang="en-US" dirty="0"/>
              <a:t>A number of useful objects are included with </a:t>
            </a:r>
            <a:r>
              <a:rPr lang="en-US" dirty="0" smtClean="0"/>
              <a:t>JavaScript</a:t>
            </a:r>
            <a:r>
              <a:rPr lang="en-US" dirty="0"/>
              <a:t> </a:t>
            </a:r>
            <a:r>
              <a:rPr lang="en-US" dirty="0" smtClean="0"/>
              <a:t>including: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Array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Boolean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Date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Math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String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Dom (document object model) objects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2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848600" cy="4525963"/>
          </a:xfrm>
        </p:spPr>
        <p:txBody>
          <a:bodyPr/>
          <a:lstStyle/>
          <a:p>
            <a:r>
              <a:rPr lang="en-US" dirty="0"/>
              <a:t>Arrays are one of the most used data </a:t>
            </a:r>
            <a:r>
              <a:rPr lang="en-US" dirty="0" smtClean="0"/>
              <a:t>structures. </a:t>
            </a:r>
          </a:p>
          <a:p>
            <a:r>
              <a:rPr lang="en-US" dirty="0" smtClean="0"/>
              <a:t>In </a:t>
            </a:r>
            <a:r>
              <a:rPr lang="en-US" dirty="0"/>
              <a:t>practice, this class is defined to behave more like a linked </a:t>
            </a:r>
            <a:r>
              <a:rPr lang="en-US" dirty="0" smtClean="0"/>
              <a:t>list in </a:t>
            </a:r>
            <a:r>
              <a:rPr lang="en-US" dirty="0"/>
              <a:t>that it can be resized </a:t>
            </a:r>
            <a:r>
              <a:rPr lang="en-US" dirty="0" smtClean="0"/>
              <a:t>dynamically.</a:t>
            </a:r>
          </a:p>
          <a:p>
            <a:r>
              <a:rPr lang="en-US" dirty="0" smtClean="0"/>
              <a:t>The </a:t>
            </a:r>
            <a:r>
              <a:rPr lang="en-US" dirty="0"/>
              <a:t>implementation is browser specific</a:t>
            </a:r>
            <a:r>
              <a:rPr lang="en-US" dirty="0" smtClean="0"/>
              <a:t>,  meaning </a:t>
            </a:r>
            <a:r>
              <a:rPr lang="en-US" dirty="0"/>
              <a:t>the efficiency of insert and delete operations is unknown</a:t>
            </a:r>
            <a:r>
              <a:rPr lang="en-US" dirty="0" smtClean="0"/>
              <a:t>.</a:t>
            </a:r>
          </a:p>
          <a:p>
            <a:r>
              <a:rPr lang="en-US" dirty="0"/>
              <a:t>The following code creates a new</a:t>
            </a:r>
            <a:r>
              <a:rPr lang="en-US" dirty="0" smtClean="0"/>
              <a:t>, empty </a:t>
            </a:r>
            <a:r>
              <a:rPr lang="en-US" dirty="0"/>
              <a:t>array named greetings:</a:t>
            </a:r>
          </a:p>
          <a:p>
            <a:r>
              <a:rPr lang="en-US" dirty="0" smtClean="0"/>
              <a:t>	</a:t>
            </a:r>
            <a:r>
              <a:rPr lang="en-US" sz="2800" dirty="0" err="1" smtClean="0"/>
              <a:t>var</a:t>
            </a:r>
            <a:r>
              <a:rPr lang="en-US" sz="2800" dirty="0" smtClean="0"/>
              <a:t> </a:t>
            </a:r>
            <a:r>
              <a:rPr lang="en-US" sz="2800" dirty="0"/>
              <a:t>greetings = new Array();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514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/>
          <a:lstStyle/>
          <a:p>
            <a:r>
              <a:rPr lang="en-US" dirty="0"/>
              <a:t>To initialize the array with values, the variable declaration would look like </a:t>
            </a:r>
            <a:r>
              <a:rPr lang="en-US" dirty="0" smtClean="0"/>
              <a:t>the following</a:t>
            </a:r>
            <a:r>
              <a:rPr lang="en-US" dirty="0"/>
              <a:t>:</a:t>
            </a:r>
          </a:p>
          <a:p>
            <a:r>
              <a:rPr lang="en-US" dirty="0" err="1"/>
              <a:t>var</a:t>
            </a:r>
            <a:r>
              <a:rPr lang="en-US" dirty="0"/>
              <a:t> greetings = new Array</a:t>
            </a:r>
            <a:r>
              <a:rPr lang="en-US" dirty="0">
                <a:solidFill>
                  <a:srgbClr val="CE2933"/>
                </a:solidFill>
              </a:rPr>
              <a:t>("Good Morning", </a:t>
            </a:r>
            <a:r>
              <a:rPr lang="en-US" dirty="0" smtClean="0">
                <a:solidFill>
                  <a:srgbClr val="CE2933"/>
                </a:solidFill>
              </a:rPr>
              <a:t>"</a:t>
            </a:r>
            <a:r>
              <a:rPr lang="en-US" dirty="0">
                <a:solidFill>
                  <a:srgbClr val="CE2933"/>
                </a:solidFill>
              </a:rPr>
              <a:t>Good Afternoon")</a:t>
            </a:r>
            <a:r>
              <a:rPr lang="en-US" dirty="0"/>
              <a:t>;</a:t>
            </a:r>
          </a:p>
          <a:p>
            <a:r>
              <a:rPr lang="en-US" dirty="0" smtClean="0"/>
              <a:t>   </a:t>
            </a:r>
          </a:p>
          <a:p>
            <a:r>
              <a:rPr lang="en-US" dirty="0"/>
              <a:t>	</a:t>
            </a:r>
            <a:r>
              <a:rPr lang="en-US" dirty="0" smtClean="0"/>
              <a:t>or</a:t>
            </a:r>
            <a:r>
              <a:rPr lang="en-US" dirty="0"/>
              <a:t>, using the square bracket notation:</a:t>
            </a:r>
          </a:p>
          <a:p>
            <a:r>
              <a:rPr lang="en-US" dirty="0" err="1"/>
              <a:t>var</a:t>
            </a:r>
            <a:r>
              <a:rPr lang="en-US" dirty="0"/>
              <a:t> greetings = </a:t>
            </a:r>
            <a:r>
              <a:rPr lang="en-US" dirty="0">
                <a:solidFill>
                  <a:srgbClr val="CE2933"/>
                </a:solidFill>
              </a:rPr>
              <a:t>["Good Morning", "Good Afternoon"]</a:t>
            </a:r>
            <a:r>
              <a:rPr lang="en-US" dirty="0"/>
              <a:t>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Initialize with values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68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Client-Side Scripting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Let the client compute</a:t>
            </a:r>
            <a:endParaRPr lang="en-US" dirty="0"/>
          </a:p>
        </p:txBody>
      </p:sp>
      <p:pic>
        <p:nvPicPr>
          <p:cNvPr id="4" name="Picture 3" descr="4071506001.eps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8198702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48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 access an element in the array you use the familiar square bracket notation </a:t>
            </a:r>
            <a:r>
              <a:rPr lang="en-US" dirty="0" smtClean="0"/>
              <a:t>from Java </a:t>
            </a:r>
            <a:r>
              <a:rPr lang="en-US" dirty="0"/>
              <a:t>and C-style languages, with the index you wish to access inside the brackets.</a:t>
            </a:r>
          </a:p>
          <a:p>
            <a:r>
              <a:rPr lang="en-US" dirty="0" smtClean="0"/>
              <a:t>	alert </a:t>
            </a:r>
            <a:r>
              <a:rPr lang="en-US" dirty="0"/>
              <a:t>( greetings</a:t>
            </a:r>
            <a:r>
              <a:rPr lang="en-US" b="1" dirty="0">
                <a:solidFill>
                  <a:srgbClr val="CE2933"/>
                </a:solidFill>
              </a:rPr>
              <a:t>[</a:t>
            </a:r>
            <a:r>
              <a:rPr lang="en-US" dirty="0"/>
              <a:t>0</a:t>
            </a:r>
            <a:r>
              <a:rPr lang="en-US" b="1" dirty="0">
                <a:solidFill>
                  <a:srgbClr val="CE2933"/>
                </a:solidFill>
              </a:rPr>
              <a:t>] </a:t>
            </a:r>
            <a:r>
              <a:rPr lang="en-US" dirty="0"/>
              <a:t>)</a:t>
            </a:r>
            <a:r>
              <a:rPr lang="en-US" dirty="0" smtClean="0"/>
              <a:t>;</a:t>
            </a:r>
          </a:p>
          <a:p>
            <a:r>
              <a:rPr lang="en-US" dirty="0"/>
              <a:t>One of the most common actions on an array is to traverse through the </a:t>
            </a:r>
            <a:r>
              <a:rPr lang="en-US" dirty="0" smtClean="0"/>
              <a:t>items sequentially.</a:t>
            </a:r>
            <a:r>
              <a:rPr lang="en-US" dirty="0"/>
              <a:t> </a:t>
            </a:r>
            <a:r>
              <a:rPr lang="en-US" dirty="0" smtClean="0"/>
              <a:t>Using </a:t>
            </a:r>
            <a:r>
              <a:rPr lang="en-US" dirty="0"/>
              <a:t>the Array object’s </a:t>
            </a:r>
            <a:r>
              <a:rPr lang="en-US" b="1" dirty="0"/>
              <a:t>length</a:t>
            </a:r>
            <a:r>
              <a:rPr lang="en-US" dirty="0"/>
              <a:t> property to determine </a:t>
            </a:r>
            <a:r>
              <a:rPr lang="en-US" dirty="0" smtClean="0"/>
              <a:t>the maximum </a:t>
            </a:r>
            <a:r>
              <a:rPr lang="en-US" dirty="0"/>
              <a:t>valid </a:t>
            </a:r>
            <a:r>
              <a:rPr lang="en-US" dirty="0" smtClean="0"/>
              <a:t>index. We have:</a:t>
            </a:r>
          </a:p>
          <a:p>
            <a:r>
              <a:rPr lang="en-US" dirty="0"/>
              <a:t>for (</a:t>
            </a: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greetings</a:t>
            </a:r>
            <a:r>
              <a:rPr lang="en-US" b="1" dirty="0" err="1">
                <a:solidFill>
                  <a:srgbClr val="CE2933"/>
                </a:solidFill>
              </a:rPr>
              <a:t>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++){</a:t>
            </a:r>
          </a:p>
          <a:p>
            <a:r>
              <a:rPr lang="en-US" dirty="0" smtClean="0"/>
              <a:t>	alert</a:t>
            </a:r>
            <a:r>
              <a:rPr lang="en-US" dirty="0"/>
              <a:t>(greetings[</a:t>
            </a:r>
            <a:r>
              <a:rPr lang="en-US" dirty="0" err="1"/>
              <a:t>i</a:t>
            </a:r>
            <a:r>
              <a:rPr lang="en-US" dirty="0"/>
              <a:t>]);</a:t>
            </a:r>
          </a:p>
          <a:p>
            <a:r>
              <a:rPr lang="en-US" dirty="0"/>
              <a:t>}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Access and Traverse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906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Index and Value</a:t>
            </a:r>
            <a:endParaRPr lang="en-US" dirty="0"/>
          </a:p>
        </p:txBody>
      </p:sp>
      <p:pic>
        <p:nvPicPr>
          <p:cNvPr id="6" name="Content Placeholder 5" descr="407150601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8259" b="-118259"/>
          <a:stretch>
            <a:fillRect/>
          </a:stretch>
        </p:blipFill>
        <p:spPr>
          <a:xfrm>
            <a:off x="609600" y="1143000"/>
            <a:ext cx="7777826" cy="5499649"/>
          </a:xfrm>
        </p:spPr>
      </p:pic>
    </p:spTree>
    <p:extLst>
      <p:ext uri="{BB962C8B-B14F-4D97-AF65-F5344CB8AC3E}">
        <p14:creationId xmlns:p14="http://schemas.microsoft.com/office/powerpoint/2010/main" val="962374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Modifying an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924800" cy="4525963"/>
          </a:xfrm>
        </p:spPr>
        <p:txBody>
          <a:bodyPr/>
          <a:lstStyle/>
          <a:p>
            <a:r>
              <a:rPr lang="en-US" dirty="0"/>
              <a:t>To add an item to an existing array, you can use the </a:t>
            </a:r>
            <a:r>
              <a:rPr lang="en-US" b="1" dirty="0"/>
              <a:t>push</a:t>
            </a:r>
            <a:r>
              <a:rPr lang="en-US" dirty="0"/>
              <a:t> method.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greetings</a:t>
            </a:r>
            <a:r>
              <a:rPr lang="en-US" b="1" dirty="0" err="1" smtClean="0">
                <a:solidFill>
                  <a:srgbClr val="CE2933"/>
                </a:solidFill>
              </a:rPr>
              <a:t>.push</a:t>
            </a:r>
            <a:r>
              <a:rPr lang="en-US" dirty="0"/>
              <a:t>("Good Evening")</a:t>
            </a:r>
            <a:r>
              <a:rPr lang="en-US" dirty="0" smtClean="0"/>
              <a:t>;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b="1" dirty="0"/>
              <a:t>pop</a:t>
            </a:r>
            <a:r>
              <a:rPr lang="en-US" dirty="0"/>
              <a:t> method can be used to remove an item from the back of an array</a:t>
            </a:r>
            <a:r>
              <a:rPr lang="en-US" dirty="0" smtClean="0"/>
              <a:t>.</a:t>
            </a:r>
          </a:p>
          <a:p>
            <a:r>
              <a:rPr lang="en-US" dirty="0" smtClean="0"/>
              <a:t>Additional methods: 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concat</a:t>
            </a:r>
            <a:r>
              <a:rPr lang="en-US" dirty="0"/>
              <a:t>(), slice(), join()</a:t>
            </a:r>
            <a:r>
              <a:rPr lang="en-US" dirty="0" smtClean="0"/>
              <a:t>, reverse</a:t>
            </a:r>
            <a:r>
              <a:rPr lang="en-US" dirty="0"/>
              <a:t>(), shift(), and sort()</a:t>
            </a:r>
          </a:p>
        </p:txBody>
      </p:sp>
    </p:spTree>
    <p:extLst>
      <p:ext uri="{BB962C8B-B14F-4D97-AF65-F5344CB8AC3E}">
        <p14:creationId xmlns:p14="http://schemas.microsoft.com/office/powerpoint/2010/main" val="2933787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7924800" cy="4983163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Converting Arrays to Strings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In JavaScript, all objects have the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() and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toString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() methods.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The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valueOf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()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method is the default behavior for an array. </a:t>
            </a:r>
            <a:endParaRPr lang="en-US" dirty="0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It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returns an array as a string</a:t>
            </a: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:</a:t>
            </a:r>
          </a:p>
          <a:p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bg1">
                    <a:lumMod val="10000"/>
                  </a:schemeClr>
                </a:solidFill>
              </a:rPr>
              <a:t>var</a:t>
            </a: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fruits = ["Banana", "Orange", "Apple", "Mango"];</a:t>
            </a:r>
            <a:br>
              <a:rPr lang="en-US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bg1">
                    <a:lumMod val="10000"/>
                  </a:schemeClr>
                </a:solidFill>
              </a:rPr>
              <a:t>var</a:t>
            </a: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bg1">
                    <a:lumMod val="10000"/>
                  </a:schemeClr>
                </a:solidFill>
              </a:rPr>
              <a:t>fruitsstring</a:t>
            </a: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 = </a:t>
            </a:r>
            <a:r>
              <a:rPr lang="en-US" b="1" dirty="0" err="1" smtClean="0">
                <a:solidFill>
                  <a:schemeClr val="bg1">
                    <a:lumMod val="10000"/>
                  </a:schemeClr>
                </a:solidFill>
              </a:rPr>
              <a:t>fruits.valueOf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(); </a:t>
            </a:r>
            <a:endParaRPr lang="en-US" b="1" dirty="0" smtClean="0">
              <a:solidFill>
                <a:schemeClr val="bg1">
                  <a:lumMod val="10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bg1">
                    <a:lumMod val="10000"/>
                  </a:schemeClr>
                </a:solidFill>
              </a:rPr>
              <a:t>valueOf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() method returns an array as a comma separated string.</a:t>
            </a:r>
          </a:p>
          <a:p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	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"</a:t>
            </a:r>
            <a:r>
              <a:rPr lang="en-US" dirty="0" err="1" smtClean="0">
                <a:solidFill>
                  <a:schemeClr val="bg1">
                    <a:lumMod val="10000"/>
                  </a:schemeClr>
                </a:solidFill>
              </a:rPr>
              <a:t>Banana,Orange,Apple,Mango</a:t>
            </a: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"</a:t>
            </a:r>
          </a:p>
          <a:p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For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JavaScript arrays,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valueOf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()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and 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toString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()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 are equal.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189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10600" cy="498316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>
                    <a:lumMod val="10000"/>
                  </a:schemeClr>
                </a:solidFill>
              </a:rPr>
              <a:t>&lt;!DOCTYPE html&gt;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>
                    <a:lumMod val="10000"/>
                  </a:schemeClr>
                </a:solidFill>
              </a:rPr>
              <a:t>&lt;html&gt;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>
                    <a:lumMod val="10000"/>
                  </a:schemeClr>
                </a:solidFill>
              </a:rPr>
              <a:t>&lt;body&gt;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smtClean="0">
                <a:solidFill>
                  <a:schemeClr val="bg1">
                    <a:lumMod val="10000"/>
                  </a:schemeClr>
                </a:solidFill>
              </a:rPr>
              <a:t>&lt;</a:t>
            </a:r>
            <a:r>
              <a:rPr lang="en-US" sz="2600" dirty="0">
                <a:solidFill>
                  <a:schemeClr val="bg1">
                    <a:lumMod val="10000"/>
                  </a:schemeClr>
                </a:solidFill>
              </a:rPr>
              <a:t>p&gt;The </a:t>
            </a:r>
            <a:r>
              <a:rPr lang="en-US" sz="2600" dirty="0" err="1">
                <a:solidFill>
                  <a:schemeClr val="bg1">
                    <a:lumMod val="10000"/>
                  </a:schemeClr>
                </a:solidFill>
              </a:rPr>
              <a:t>valueOf</a:t>
            </a:r>
            <a:r>
              <a:rPr lang="en-US" sz="2600" dirty="0">
                <a:solidFill>
                  <a:schemeClr val="bg1">
                    <a:lumMod val="10000"/>
                  </a:schemeClr>
                </a:solidFill>
              </a:rPr>
              <a:t>() method returns an array as a comma separated string.&lt;/p&gt;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>
                    <a:lumMod val="10000"/>
                  </a:schemeClr>
                </a:solidFill>
              </a:rPr>
              <a:t>&lt;p id="demo"&gt;&lt;/p&gt;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>
                    <a:lumMod val="10000"/>
                  </a:schemeClr>
                </a:solidFill>
              </a:rPr>
              <a:t>&lt;script&gt;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smtClean="0">
                <a:solidFill>
                  <a:schemeClr val="bg1">
                    <a:lumMod val="10000"/>
                  </a:schemeClr>
                </a:solidFill>
              </a:rPr>
              <a:t>	</a:t>
            </a:r>
            <a:r>
              <a:rPr lang="en-US" sz="2600" dirty="0" err="1" smtClean="0">
                <a:solidFill>
                  <a:schemeClr val="bg1">
                    <a:lumMod val="10000"/>
                  </a:schemeClr>
                </a:solidFill>
              </a:rPr>
              <a:t>var</a:t>
            </a:r>
            <a:r>
              <a:rPr lang="en-US" sz="2600" dirty="0" smtClean="0">
                <a:solidFill>
                  <a:schemeClr val="bg1">
                    <a:lumMod val="10000"/>
                  </a:schemeClr>
                </a:solidFill>
              </a:rPr>
              <a:t> </a:t>
            </a:r>
            <a:r>
              <a:rPr lang="en-US" sz="2600" dirty="0">
                <a:solidFill>
                  <a:schemeClr val="bg1">
                    <a:lumMod val="10000"/>
                  </a:schemeClr>
                </a:solidFill>
              </a:rPr>
              <a:t>fruits = ["Banana", "Orange", "Apple", "Mango"];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 smtClean="0">
                <a:solidFill>
                  <a:schemeClr val="bg1">
                    <a:lumMod val="10000"/>
                  </a:schemeClr>
                </a:solidFill>
              </a:rPr>
              <a:t>	</a:t>
            </a:r>
            <a:r>
              <a:rPr lang="en-US" sz="2600" dirty="0" err="1" smtClean="0">
                <a:solidFill>
                  <a:schemeClr val="bg1">
                    <a:lumMod val="10000"/>
                  </a:schemeClr>
                </a:solidFill>
              </a:rPr>
              <a:t>document.getElementById</a:t>
            </a:r>
            <a:r>
              <a:rPr lang="en-US" sz="2600" dirty="0">
                <a:solidFill>
                  <a:schemeClr val="bg1">
                    <a:lumMod val="10000"/>
                  </a:schemeClr>
                </a:solidFill>
              </a:rPr>
              <a:t>("demo").</a:t>
            </a:r>
            <a:r>
              <a:rPr lang="en-US" sz="2600" dirty="0" err="1">
                <a:solidFill>
                  <a:schemeClr val="bg1">
                    <a:lumMod val="10000"/>
                  </a:schemeClr>
                </a:solidFill>
              </a:rPr>
              <a:t>innerHTML</a:t>
            </a:r>
            <a:r>
              <a:rPr lang="en-US" sz="2600" dirty="0">
                <a:solidFill>
                  <a:schemeClr val="bg1">
                    <a:lumMod val="10000"/>
                  </a:schemeClr>
                </a:solidFill>
              </a:rPr>
              <a:t> = </a:t>
            </a:r>
            <a:r>
              <a:rPr lang="en-US" sz="2600" dirty="0" err="1">
                <a:solidFill>
                  <a:schemeClr val="bg1">
                    <a:lumMod val="10000"/>
                  </a:schemeClr>
                </a:solidFill>
              </a:rPr>
              <a:t>fruits.valueOf</a:t>
            </a:r>
            <a:r>
              <a:rPr lang="en-US" sz="2600" dirty="0">
                <a:solidFill>
                  <a:schemeClr val="bg1">
                    <a:lumMod val="10000"/>
                  </a:schemeClr>
                </a:solidFill>
              </a:rPr>
              <a:t>();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>
                    <a:lumMod val="10000"/>
                  </a:schemeClr>
                </a:solidFill>
              </a:rPr>
              <a:t>&lt;/script&gt;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600" dirty="0">
              <a:solidFill>
                <a:schemeClr val="bg1">
                  <a:lumMod val="10000"/>
                </a:schemeClr>
              </a:solidFill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>
                    <a:lumMod val="10000"/>
                  </a:schemeClr>
                </a:solidFill>
              </a:rPr>
              <a:t>&lt;/body&gt;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600" dirty="0">
                <a:solidFill>
                  <a:schemeClr val="bg1">
                    <a:lumMod val="10000"/>
                  </a:schemeClr>
                </a:solidFill>
              </a:rPr>
              <a:t>&lt;/html&gt;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34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1534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b="1" dirty="0"/>
              <a:t>join()</a:t>
            </a:r>
            <a:r>
              <a:rPr lang="en-US" dirty="0"/>
              <a:t> method also joins all array elements into a string.</a:t>
            </a:r>
          </a:p>
          <a:p>
            <a:r>
              <a:rPr lang="en-US" dirty="0"/>
              <a:t>It behaves just like </a:t>
            </a:r>
            <a:r>
              <a:rPr lang="en-US" dirty="0" err="1"/>
              <a:t>toString</a:t>
            </a:r>
            <a:r>
              <a:rPr lang="en-US" dirty="0"/>
              <a:t>(), but you can specify the separator:</a:t>
            </a:r>
          </a:p>
          <a:p>
            <a:r>
              <a:rPr lang="en-US" dirty="0"/>
              <a:t>&lt;p id="demo"&gt;&lt;/p&gt;</a:t>
            </a:r>
            <a:br>
              <a:rPr lang="en-US" dirty="0"/>
            </a:br>
            <a:r>
              <a:rPr lang="en-US" dirty="0" smtClean="0"/>
              <a:t>&lt;</a:t>
            </a:r>
            <a:r>
              <a:rPr lang="en-US" dirty="0"/>
              <a:t>script&gt;</a:t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fruits = ["Banana", "</a:t>
            </a:r>
            <a:r>
              <a:rPr lang="en-US" dirty="0" err="1"/>
              <a:t>Orange","Apple</a:t>
            </a:r>
            <a:r>
              <a:rPr lang="en-US" dirty="0"/>
              <a:t>", "Mango"];</a:t>
            </a:r>
            <a:br>
              <a:rPr lang="en-US" dirty="0"/>
            </a:br>
            <a:r>
              <a:rPr lang="en-US" dirty="0" smtClean="0"/>
              <a:t>    </a:t>
            </a:r>
            <a:r>
              <a:rPr lang="en-US" dirty="0" err="1" smtClean="0"/>
              <a:t>document.getElementById</a:t>
            </a:r>
            <a:r>
              <a:rPr lang="en-US" dirty="0"/>
              <a:t>("demo").</a:t>
            </a:r>
            <a:r>
              <a:rPr lang="en-US" dirty="0" err="1"/>
              <a:t>innerHTML</a:t>
            </a:r>
            <a:r>
              <a:rPr lang="en-US" dirty="0"/>
              <a:t> = </a:t>
            </a:r>
            <a:r>
              <a:rPr lang="en-US" dirty="0" err="1"/>
              <a:t>fruits.join</a:t>
            </a:r>
            <a:r>
              <a:rPr lang="en-US" dirty="0"/>
              <a:t>(" * ");</a:t>
            </a:r>
            <a:br>
              <a:rPr lang="en-US" dirty="0"/>
            </a:br>
            <a:r>
              <a:rPr lang="en-US" dirty="0"/>
              <a:t>&lt;/script</a:t>
            </a:r>
            <a:r>
              <a:rPr lang="en-US" dirty="0" smtClean="0"/>
              <a:t>&gt;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join() method joins array elements into a string.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Banana </a:t>
            </a:r>
            <a:r>
              <a:rPr lang="en-US" b="1" dirty="0"/>
              <a:t>* Orange * Apple * Mango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25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8305800" cy="5486400"/>
          </a:xfrm>
        </p:spPr>
        <p:txBody>
          <a:bodyPr>
            <a:normAutofit/>
          </a:bodyPr>
          <a:lstStyle/>
          <a:p>
            <a:r>
              <a:rPr lang="en-US" b="1" dirty="0"/>
              <a:t>Shifting Elements</a:t>
            </a:r>
          </a:p>
          <a:p>
            <a:r>
              <a:rPr lang="en-US" dirty="0"/>
              <a:t>Shifting is equivalent to popping, working on the first element instead of the last.</a:t>
            </a:r>
          </a:p>
          <a:p>
            <a:r>
              <a:rPr lang="en-US" dirty="0"/>
              <a:t>The </a:t>
            </a:r>
            <a:r>
              <a:rPr lang="en-US" b="1" dirty="0"/>
              <a:t>shift()</a:t>
            </a:r>
            <a:r>
              <a:rPr lang="en-US" dirty="0"/>
              <a:t> method removes the first element of an array, and "shifts" all other elements one place down</a:t>
            </a:r>
            <a:r>
              <a:rPr lang="en-US" dirty="0" smtClean="0"/>
              <a:t>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fruits = ["Banana", "Orange", "Apple", "Mango"];</a:t>
            </a:r>
            <a:br>
              <a:rPr lang="en-US" dirty="0"/>
            </a:br>
            <a:r>
              <a:rPr lang="en-US" dirty="0" err="1" smtClean="0"/>
              <a:t>fruits.shift</a:t>
            </a:r>
            <a:r>
              <a:rPr lang="en-US" dirty="0"/>
              <a:t>();         // Removes the first element "Banana" from </a:t>
            </a:r>
            <a:r>
              <a:rPr lang="en-US" dirty="0" smtClean="0"/>
              <a:t>fruits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>
              <a:effectLst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 </a:t>
            </a:r>
            <a:r>
              <a:rPr lang="en-US" b="1" dirty="0" err="1"/>
              <a:t>unshift</a:t>
            </a:r>
            <a:r>
              <a:rPr lang="en-US" b="1" dirty="0"/>
              <a:t>()</a:t>
            </a:r>
            <a:r>
              <a:rPr lang="en-US" dirty="0"/>
              <a:t> method adds a new element to an array (at the beginning), and "</a:t>
            </a:r>
            <a:r>
              <a:rPr lang="en-US" dirty="0" err="1"/>
              <a:t>unshifts</a:t>
            </a:r>
            <a:r>
              <a:rPr lang="en-US" dirty="0"/>
              <a:t>" older elements</a:t>
            </a:r>
            <a:r>
              <a:rPr lang="en-US" dirty="0" smtClean="0"/>
              <a:t>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fruits = ["Banana", "Orange", "Apple", "Mango"];</a:t>
            </a:r>
            <a:br>
              <a:rPr lang="en-US" dirty="0"/>
            </a:br>
            <a:r>
              <a:rPr lang="en-US" dirty="0" err="1"/>
              <a:t>fruits.unshift</a:t>
            </a:r>
            <a:r>
              <a:rPr lang="en-US" dirty="0"/>
              <a:t>("Lemon");    // Adds a new element "Lemon" to fruits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99279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7200" cy="4525963"/>
          </a:xfrm>
        </p:spPr>
        <p:txBody>
          <a:bodyPr/>
          <a:lstStyle/>
          <a:p>
            <a:r>
              <a:rPr lang="en-US" b="1" dirty="0"/>
              <a:t>Changing Elements</a:t>
            </a:r>
          </a:p>
          <a:p>
            <a:r>
              <a:rPr lang="en-US" dirty="0"/>
              <a:t>Array elements are accessed using their </a:t>
            </a:r>
            <a:r>
              <a:rPr lang="en-US" b="1" dirty="0"/>
              <a:t>index </a:t>
            </a:r>
            <a:r>
              <a:rPr lang="en-US" b="1" dirty="0" smtClean="0"/>
              <a:t>number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fruits = ["Banana", "Orange", "Apple", "Mango"];</a:t>
            </a:r>
            <a:br>
              <a:rPr lang="en-US" dirty="0"/>
            </a:br>
            <a:r>
              <a:rPr lang="en-US" dirty="0"/>
              <a:t>fruits[0] = "Kiwi";        // Changes the first element of fruits to "</a:t>
            </a:r>
            <a:r>
              <a:rPr lang="en-US" dirty="0" smtClean="0"/>
              <a:t>Kiwi”</a:t>
            </a:r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length </a:t>
            </a:r>
            <a:r>
              <a:rPr lang="en-US" dirty="0"/>
              <a:t>property provides an easy way to append a new element to an array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err="1"/>
              <a:t>var</a:t>
            </a:r>
            <a:r>
              <a:rPr lang="en-US" dirty="0"/>
              <a:t> fruits = ["Banana", "Orange", "Apple", "Mango"];</a:t>
            </a:r>
            <a:br>
              <a:rPr lang="en-US" dirty="0"/>
            </a:br>
            <a:r>
              <a:rPr lang="en-US" dirty="0"/>
              <a:t>fruits[</a:t>
            </a:r>
            <a:r>
              <a:rPr lang="en-US" dirty="0" err="1"/>
              <a:t>fruits.length</a:t>
            </a:r>
            <a:r>
              <a:rPr lang="en-US" dirty="0"/>
              <a:t>] = "Kiwi";          // Appends "Kiwi" to fruit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78981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95400"/>
            <a:ext cx="8229600" cy="4830763"/>
          </a:xfrm>
        </p:spPr>
        <p:txBody>
          <a:bodyPr/>
          <a:lstStyle/>
          <a:p>
            <a:r>
              <a:rPr lang="en-US" b="1" dirty="0"/>
              <a:t>Deleting Elements</a:t>
            </a:r>
          </a:p>
          <a:p>
            <a:r>
              <a:rPr lang="en-US" dirty="0"/>
              <a:t>Since JavaScript arrays are objects, elements can be deleted by using the JavaScript operator </a:t>
            </a:r>
            <a:r>
              <a:rPr lang="en-US" b="1" dirty="0"/>
              <a:t>delete</a:t>
            </a:r>
            <a:r>
              <a:rPr lang="en-US" dirty="0" smtClean="0"/>
              <a:t>:</a:t>
            </a:r>
          </a:p>
          <a:p>
            <a:r>
              <a:rPr lang="en-US" dirty="0" smtClean="0"/>
              <a:t>	</a:t>
            </a:r>
          </a:p>
          <a:p>
            <a:r>
              <a:rPr lang="en-US" dirty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fruits = ["Banana", "Orange", "Apple", "Mango"];</a:t>
            </a:r>
            <a:br>
              <a:rPr lang="en-US" dirty="0"/>
            </a:br>
            <a:r>
              <a:rPr lang="en-US" dirty="0" smtClean="0"/>
              <a:t>	delete </a:t>
            </a:r>
            <a:r>
              <a:rPr lang="en-US" dirty="0"/>
              <a:t>fruits[0];        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            // </a:t>
            </a:r>
            <a:r>
              <a:rPr lang="en-US" dirty="0"/>
              <a:t>Changes the first element in fruits to </a:t>
            </a:r>
            <a:r>
              <a:rPr lang="en-US" b="1" dirty="0"/>
              <a:t>undefined</a:t>
            </a:r>
            <a:r>
              <a:rPr lang="en-US" dirty="0" smtClean="0"/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1866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924800" cy="4800600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Splicing an Array</a:t>
            </a:r>
          </a:p>
          <a:p>
            <a:r>
              <a:rPr lang="en-US" dirty="0"/>
              <a:t>The </a:t>
            </a:r>
            <a:r>
              <a:rPr lang="en-US" b="1" dirty="0"/>
              <a:t>splice()</a:t>
            </a:r>
            <a:r>
              <a:rPr lang="en-US" dirty="0"/>
              <a:t> method can be used to add new items to an array: </a:t>
            </a:r>
            <a:endParaRPr lang="en-US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fruits = ["Banana", "Orange", "Apple", "Mango"];</a:t>
            </a:r>
            <a:br>
              <a:rPr lang="en-US" dirty="0"/>
            </a:br>
            <a:r>
              <a:rPr lang="en-US" dirty="0" err="1" smtClean="0"/>
              <a:t>fruits.splice</a:t>
            </a:r>
            <a:r>
              <a:rPr lang="en-US" dirty="0" smtClean="0"/>
              <a:t>(2</a:t>
            </a:r>
            <a:r>
              <a:rPr lang="en-US" dirty="0"/>
              <a:t>, 0, "Lemon", "Kiwi</a:t>
            </a:r>
            <a:r>
              <a:rPr lang="en-US" dirty="0" smtClean="0"/>
              <a:t>");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Banana,Orange,Apple,Mango</a:t>
            </a:r>
            <a:r>
              <a:rPr lang="en-US" dirty="0" smtClean="0"/>
              <a:t> </a:t>
            </a:r>
            <a:r>
              <a:rPr lang="en-US" dirty="0"/>
              <a:t>=&gt; </a:t>
            </a:r>
            <a:r>
              <a:rPr lang="en-US" dirty="0" smtClean="0"/>
              <a:t>	</a:t>
            </a:r>
            <a:r>
              <a:rPr lang="en-US" dirty="0" err="1" smtClean="0"/>
              <a:t>Banana,Orange,</a:t>
            </a:r>
            <a:r>
              <a:rPr lang="en-US" b="1" dirty="0" err="1" smtClean="0"/>
              <a:t>Lemon,Kiwi</a:t>
            </a:r>
            <a:r>
              <a:rPr lang="en-US" dirty="0" err="1" smtClean="0"/>
              <a:t>,Apple,Mango</a:t>
            </a:r>
            <a:endParaRPr lang="en-US" dirty="0" smtClean="0"/>
          </a:p>
          <a:p>
            <a:r>
              <a:rPr lang="en-US" dirty="0"/>
              <a:t>The first parameter (2) defines the position </a:t>
            </a:r>
            <a:r>
              <a:rPr lang="en-US" b="1" dirty="0"/>
              <a:t>where</a:t>
            </a:r>
            <a:r>
              <a:rPr lang="en-US" dirty="0"/>
              <a:t> new elements should be </a:t>
            </a:r>
            <a:r>
              <a:rPr lang="en-US" b="1" dirty="0"/>
              <a:t>added</a:t>
            </a:r>
            <a:r>
              <a:rPr lang="en-US" dirty="0"/>
              <a:t> (spliced in</a:t>
            </a:r>
            <a:r>
              <a:rPr lang="en-US" dirty="0" smtClean="0"/>
              <a:t>). </a:t>
            </a:r>
            <a:endParaRPr lang="en-US" dirty="0"/>
          </a:p>
          <a:p>
            <a:r>
              <a:rPr lang="en-US" dirty="0"/>
              <a:t>The second parameter (0) defines </a:t>
            </a:r>
            <a:r>
              <a:rPr lang="en-US" b="1" dirty="0"/>
              <a:t>how many</a:t>
            </a:r>
            <a:r>
              <a:rPr lang="en-US" dirty="0"/>
              <a:t> elements should be </a:t>
            </a:r>
            <a:r>
              <a:rPr lang="en-US" b="1" dirty="0"/>
              <a:t>removed</a:t>
            </a:r>
            <a:r>
              <a:rPr lang="en-US" dirty="0"/>
              <a:t>.</a:t>
            </a:r>
          </a:p>
          <a:p>
            <a:r>
              <a:rPr lang="en-US" dirty="0"/>
              <a:t>The rest of the parameters ("Lemon" , "Kiwi") define the new elements to be </a:t>
            </a:r>
            <a:r>
              <a:rPr lang="en-US" b="1" dirty="0"/>
              <a:t>added</a:t>
            </a:r>
            <a:r>
              <a:rPr lang="en-US" dirty="0"/>
              <a:t>.</a:t>
            </a:r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4249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Event-driven programming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8" name="Content Placeholder 7" descr="Screen Shot 2018-09-05 at 10.51.3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" r="1560"/>
          <a:stretch>
            <a:fillRect/>
          </a:stretch>
        </p:blipFill>
        <p:spPr>
          <a:xfrm>
            <a:off x="914400" y="1219200"/>
            <a:ext cx="6781800" cy="4795366"/>
          </a:xfrm>
        </p:spPr>
      </p:pic>
    </p:spTree>
    <p:extLst>
      <p:ext uri="{BB962C8B-B14F-4D97-AF65-F5344CB8AC3E}">
        <p14:creationId xmlns:p14="http://schemas.microsoft.com/office/powerpoint/2010/main" val="14385564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82000" cy="4983163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Using splice() to Remove Elements</a:t>
            </a:r>
          </a:p>
          <a:p>
            <a:r>
              <a:rPr lang="en-US" dirty="0"/>
              <a:t>With clever parameter setting, you can use splice() to remove elements without leaving "holes" in the array: 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fruits = ["Banana", "Orange", "Apple", "Mango"];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err="1" smtClean="0"/>
              <a:t>fruits.splice</a:t>
            </a:r>
            <a:r>
              <a:rPr lang="en-US" dirty="0" smtClean="0"/>
              <a:t>(0</a:t>
            </a:r>
            <a:r>
              <a:rPr lang="en-US" dirty="0"/>
              <a:t>, 1);       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// </a:t>
            </a:r>
            <a:r>
              <a:rPr lang="en-US" dirty="0"/>
              <a:t>Removes the first element of </a:t>
            </a:r>
            <a:r>
              <a:rPr lang="en-US" dirty="0" smtClean="0"/>
              <a:t>fruits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 smtClean="0"/>
              <a:t>Banana,Orange,Apple,Mango</a:t>
            </a:r>
            <a:r>
              <a:rPr lang="en-US" dirty="0" smtClean="0"/>
              <a:t> =&gt; </a:t>
            </a:r>
            <a:r>
              <a:rPr lang="en-US" dirty="0" err="1" smtClean="0"/>
              <a:t>Orange,Apple,Mango</a:t>
            </a:r>
            <a:endParaRPr lang="en-US" dirty="0" smtClean="0"/>
          </a:p>
          <a:p>
            <a:r>
              <a:rPr lang="en-US" dirty="0"/>
              <a:t>The first parameter (0) defines the position where new elements should be </a:t>
            </a:r>
            <a:r>
              <a:rPr lang="en-US" b="1" dirty="0"/>
              <a:t>added</a:t>
            </a:r>
            <a:r>
              <a:rPr lang="en-US" dirty="0"/>
              <a:t> (spliced in).</a:t>
            </a:r>
          </a:p>
          <a:p>
            <a:r>
              <a:rPr lang="en-US" dirty="0"/>
              <a:t>The second parameter (1) defines </a:t>
            </a:r>
            <a:r>
              <a:rPr lang="en-US" b="1" dirty="0"/>
              <a:t>how many</a:t>
            </a:r>
            <a:r>
              <a:rPr lang="en-US" dirty="0"/>
              <a:t> elements should be </a:t>
            </a:r>
            <a:r>
              <a:rPr lang="en-US" b="1" dirty="0"/>
              <a:t>removed</a:t>
            </a:r>
            <a:r>
              <a:rPr lang="en-US" dirty="0"/>
              <a:t>.</a:t>
            </a:r>
          </a:p>
          <a:p>
            <a:r>
              <a:rPr lang="en-US" dirty="0"/>
              <a:t>The rest of the parameters are omitted. No new elements will be added.</a:t>
            </a:r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4808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924800" cy="4525963"/>
          </a:xfrm>
        </p:spPr>
        <p:txBody>
          <a:bodyPr/>
          <a:lstStyle/>
          <a:p>
            <a:r>
              <a:rPr lang="en-US" b="1" dirty="0"/>
              <a:t>Sorting an Array</a:t>
            </a:r>
          </a:p>
          <a:p>
            <a:r>
              <a:rPr lang="en-US" dirty="0"/>
              <a:t>The </a:t>
            </a:r>
            <a:r>
              <a:rPr lang="en-US" b="1" dirty="0"/>
              <a:t>sort()</a:t>
            </a:r>
            <a:r>
              <a:rPr lang="en-US" dirty="0"/>
              <a:t> method sorts an array alphabetically: </a:t>
            </a:r>
            <a:endParaRPr lang="en-US" dirty="0" smtClean="0"/>
          </a:p>
          <a:p>
            <a:r>
              <a:rPr lang="en-US" dirty="0" err="1"/>
              <a:t>var</a:t>
            </a:r>
            <a:r>
              <a:rPr lang="en-US" dirty="0"/>
              <a:t> fruits = ["Banana", "Orange", "Apple", "Mango"];</a:t>
            </a:r>
            <a:br>
              <a:rPr lang="en-US" dirty="0"/>
            </a:br>
            <a:r>
              <a:rPr lang="en-US" dirty="0" err="1"/>
              <a:t>fruits.sort</a:t>
            </a:r>
            <a:r>
              <a:rPr lang="en-US" dirty="0"/>
              <a:t>();            // Sorts the elements of </a:t>
            </a:r>
            <a:r>
              <a:rPr lang="en-US" dirty="0" smtClean="0"/>
              <a:t>fruits</a:t>
            </a:r>
          </a:p>
          <a:p>
            <a:endParaRPr lang="en-US" dirty="0" smtClean="0"/>
          </a:p>
          <a:p>
            <a:r>
              <a:rPr lang="en-US" dirty="0" err="1" smtClean="0"/>
              <a:t>Banana,Orange,Apple,Mango</a:t>
            </a:r>
            <a:r>
              <a:rPr lang="en-US" dirty="0" smtClean="0"/>
              <a:t> =&gt; </a:t>
            </a:r>
            <a:r>
              <a:rPr lang="en-US" dirty="0" err="1" smtClean="0"/>
              <a:t>Apple,Banana,Mango,Orange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93576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7924800" cy="4602163"/>
          </a:xfrm>
        </p:spPr>
        <p:txBody>
          <a:bodyPr/>
          <a:lstStyle/>
          <a:p>
            <a:r>
              <a:rPr lang="en-US" b="1" dirty="0"/>
              <a:t>Reversing an Array</a:t>
            </a:r>
          </a:p>
          <a:p>
            <a:r>
              <a:rPr lang="en-US" dirty="0"/>
              <a:t>The </a:t>
            </a:r>
            <a:r>
              <a:rPr lang="en-US" b="1" dirty="0"/>
              <a:t>reverse()</a:t>
            </a:r>
            <a:r>
              <a:rPr lang="en-US" dirty="0"/>
              <a:t> method reverses the elements in an array.</a:t>
            </a:r>
          </a:p>
          <a:p>
            <a:r>
              <a:rPr lang="en-US" dirty="0"/>
              <a:t>You can use it to sort an array in descending order: </a:t>
            </a:r>
            <a:endParaRPr lang="en-US" dirty="0" smtClean="0"/>
          </a:p>
          <a:p>
            <a:r>
              <a:rPr lang="en-US" dirty="0" err="1"/>
              <a:t>var</a:t>
            </a:r>
            <a:r>
              <a:rPr lang="en-US" dirty="0"/>
              <a:t> fruits = ["Banana", "Orange", "Apple", "Mango"];</a:t>
            </a:r>
            <a:br>
              <a:rPr lang="en-US" dirty="0"/>
            </a:br>
            <a:r>
              <a:rPr lang="en-US" dirty="0" err="1"/>
              <a:t>fruits.sort</a:t>
            </a:r>
            <a:r>
              <a:rPr lang="en-US" dirty="0"/>
              <a:t>();            // Sorts the elements of fruits </a:t>
            </a:r>
            <a:br>
              <a:rPr lang="en-US" dirty="0"/>
            </a:br>
            <a:r>
              <a:rPr lang="en-US" dirty="0" err="1"/>
              <a:t>fruits.reverse</a:t>
            </a:r>
            <a:r>
              <a:rPr lang="en-US" dirty="0"/>
              <a:t>();         // Reverses the order of the elements</a:t>
            </a:r>
            <a:endParaRPr lang="en-US" dirty="0" smtClean="0"/>
          </a:p>
          <a:p>
            <a:r>
              <a:rPr lang="en-US" dirty="0"/>
              <a:t>	 </a:t>
            </a:r>
            <a:r>
              <a:rPr lang="en-US" dirty="0" err="1"/>
              <a:t>Banana,Orange,Apple,Mango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=&gt;</a:t>
            </a:r>
            <a:r>
              <a:rPr lang="en-US" dirty="0" err="1" smtClean="0"/>
              <a:t>Orange,Mango,Banana,Apple</a:t>
            </a:r>
            <a:r>
              <a:rPr lang="en-US" dirty="0" smtClean="0">
                <a:effectLst/>
              </a:rPr>
              <a:t>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9421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762000"/>
            <a:ext cx="7924800" cy="536416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&lt;!DOCTYPE html&gt;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&lt;html</a:t>
            </a:r>
            <a:r>
              <a:rPr lang="en-US" sz="2000" dirty="0" smtClean="0"/>
              <a:t>&gt; &lt;</a:t>
            </a:r>
            <a:r>
              <a:rPr lang="en-US" sz="2000" dirty="0"/>
              <a:t>body&gt;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</a:t>
            </a:r>
            <a:r>
              <a:rPr lang="en-US" sz="2000" dirty="0"/>
              <a:t>p&gt;The sort() method sorts an array alphabetically.&lt;/p&gt;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</a:t>
            </a:r>
            <a:r>
              <a:rPr lang="en-US" sz="2000" dirty="0"/>
              <a:t>button </a:t>
            </a:r>
            <a:r>
              <a:rPr lang="en-US" sz="2000" dirty="0" err="1"/>
              <a:t>onclick</a:t>
            </a:r>
            <a:r>
              <a:rPr lang="en-US" sz="2000" dirty="0"/>
              <a:t>="</a:t>
            </a:r>
            <a:r>
              <a:rPr lang="en-US" sz="2000" dirty="0" err="1"/>
              <a:t>myFunction</a:t>
            </a:r>
            <a:r>
              <a:rPr lang="en-US" sz="2000" dirty="0"/>
              <a:t>()"&gt;Try it&lt;/button&gt;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</a:t>
            </a:r>
            <a:r>
              <a:rPr lang="en-US" sz="2000" dirty="0"/>
              <a:t>p id="demo"&gt;&lt;/p&gt;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</a:t>
            </a:r>
            <a:r>
              <a:rPr lang="en-US" sz="2000" dirty="0"/>
              <a:t>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	</a:t>
            </a:r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fruits = ["Banana", "Orange", "Apple", "Mango"];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	</a:t>
            </a:r>
            <a:r>
              <a:rPr lang="en-US" sz="2000" dirty="0" err="1" smtClean="0"/>
              <a:t>document.getElementById</a:t>
            </a:r>
            <a:r>
              <a:rPr lang="en-US" sz="2000" dirty="0"/>
              <a:t>("demo").</a:t>
            </a:r>
            <a:r>
              <a:rPr lang="en-US" sz="2000" dirty="0" err="1"/>
              <a:t>innerHTML</a:t>
            </a:r>
            <a:r>
              <a:rPr lang="en-US" sz="2000" dirty="0"/>
              <a:t> = fruits;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function </a:t>
            </a:r>
            <a:r>
              <a:rPr lang="en-US" sz="2000" dirty="0" err="1"/>
              <a:t>myFunction</a:t>
            </a:r>
            <a:r>
              <a:rPr lang="en-US" sz="2000" dirty="0"/>
              <a:t>() {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    </a:t>
            </a:r>
            <a:r>
              <a:rPr lang="en-US" sz="2000" dirty="0" err="1"/>
              <a:t>fruits.sort</a:t>
            </a:r>
            <a:r>
              <a:rPr lang="en-US" sz="2000" dirty="0"/>
              <a:t>();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    </a:t>
            </a:r>
            <a:r>
              <a:rPr lang="en-US" sz="2000" dirty="0" err="1"/>
              <a:t>fruits.reverse</a:t>
            </a:r>
            <a:r>
              <a:rPr lang="en-US" sz="2000" dirty="0"/>
              <a:t>();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    </a:t>
            </a:r>
            <a:r>
              <a:rPr lang="en-US" sz="2000" dirty="0" err="1"/>
              <a:t>document.getElementById</a:t>
            </a:r>
            <a:r>
              <a:rPr lang="en-US" sz="2000" dirty="0"/>
              <a:t>("demo").</a:t>
            </a:r>
            <a:r>
              <a:rPr lang="en-US" sz="2000" dirty="0" err="1"/>
              <a:t>innerHTML</a:t>
            </a:r>
            <a:r>
              <a:rPr lang="en-US" sz="2000" dirty="0"/>
              <a:t> = fruits;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}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&lt;/script</a:t>
            </a:r>
            <a:r>
              <a:rPr lang="en-US" sz="2000" dirty="0" smtClean="0"/>
              <a:t>&gt; &lt;/</a:t>
            </a:r>
            <a:r>
              <a:rPr lang="en-US" sz="2000" dirty="0"/>
              <a:t>body</a:t>
            </a:r>
            <a:r>
              <a:rPr lang="en-US" sz="2000" dirty="0" smtClean="0"/>
              <a:t>&gt; &lt;/</a:t>
            </a:r>
            <a:r>
              <a:rPr lang="en-US" sz="2000" dirty="0"/>
              <a:t>html&gt;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483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7924800" cy="4983163"/>
          </a:xfrm>
        </p:spPr>
        <p:txBody>
          <a:bodyPr>
            <a:normAutofit/>
          </a:bodyPr>
          <a:lstStyle/>
          <a:p>
            <a:r>
              <a:rPr lang="en-US" b="1" dirty="0"/>
              <a:t>Numeric Sort</a:t>
            </a:r>
          </a:p>
          <a:p>
            <a:r>
              <a:rPr lang="en-US" dirty="0"/>
              <a:t>By default, the sort() function sorts values as </a:t>
            </a:r>
            <a:r>
              <a:rPr lang="en-US" b="1" dirty="0"/>
              <a:t>strings</a:t>
            </a:r>
            <a:r>
              <a:rPr lang="en-US" dirty="0"/>
              <a:t>.</a:t>
            </a:r>
          </a:p>
          <a:p>
            <a:r>
              <a:rPr lang="en-US" dirty="0"/>
              <a:t>This works well for strings ("Apple" comes before "Banana").</a:t>
            </a:r>
          </a:p>
          <a:p>
            <a:r>
              <a:rPr lang="en-US" dirty="0"/>
              <a:t>However, if numbers are sorted as strings, "25" is bigger than "100", because "2" is bigger than "1".</a:t>
            </a:r>
          </a:p>
          <a:p>
            <a:r>
              <a:rPr lang="en-US" dirty="0"/>
              <a:t>Because of this, the sort() method will produce incorrect result when sorting numbers.</a:t>
            </a:r>
          </a:p>
          <a:p>
            <a:r>
              <a:rPr lang="en-US" dirty="0"/>
              <a:t>You can fix this by providing a </a:t>
            </a:r>
            <a:r>
              <a:rPr lang="en-US" b="1" dirty="0"/>
              <a:t>compare function</a:t>
            </a:r>
            <a:r>
              <a:rPr lang="en-US" dirty="0" smtClean="0"/>
              <a:t>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points = [40, 100, 1, 5, 25, 10];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err="1" smtClean="0"/>
              <a:t>points.sort</a:t>
            </a:r>
            <a:r>
              <a:rPr lang="en-US" dirty="0" smtClean="0"/>
              <a:t>(function(a</a:t>
            </a:r>
            <a:r>
              <a:rPr lang="en-US" dirty="0"/>
              <a:t>, b){return a-b});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99517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7924800" cy="498316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&lt;p id="demo"&gt;&lt;/p&gt;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 </a:t>
            </a:r>
            <a:r>
              <a:rPr lang="en-US" sz="2400" dirty="0" err="1" smtClean="0"/>
              <a:t>var</a:t>
            </a:r>
            <a:r>
              <a:rPr lang="en-US" sz="2400" dirty="0" smtClean="0"/>
              <a:t> </a:t>
            </a:r>
            <a:r>
              <a:rPr lang="en-US" sz="2400" dirty="0"/>
              <a:t>points = [40, 100, 1, 5, 25, 10];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    </a:t>
            </a:r>
            <a:r>
              <a:rPr lang="en-US" sz="2400" dirty="0" err="1" smtClean="0"/>
              <a:t>document.getElementById</a:t>
            </a:r>
            <a:r>
              <a:rPr lang="en-US" sz="2400" dirty="0"/>
              <a:t>("demo").</a:t>
            </a:r>
            <a:r>
              <a:rPr lang="en-US" sz="2400" dirty="0" err="1"/>
              <a:t>innerHTML</a:t>
            </a:r>
            <a:r>
              <a:rPr lang="en-US" sz="2400" dirty="0"/>
              <a:t> = points;   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function </a:t>
            </a:r>
            <a:r>
              <a:rPr lang="en-US" sz="2400" dirty="0" err="1"/>
              <a:t>myFunction</a:t>
            </a:r>
            <a:r>
              <a:rPr lang="en-US" sz="2400" dirty="0"/>
              <a:t>() {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</a:t>
            </a:r>
            <a:r>
              <a:rPr lang="en-US" sz="2400" dirty="0" err="1"/>
              <a:t>points.sort</a:t>
            </a:r>
            <a:r>
              <a:rPr lang="en-US" sz="2400" dirty="0"/>
              <a:t>(function(a, b){return a-b});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</a:t>
            </a:r>
            <a:r>
              <a:rPr lang="en-US" sz="2400" dirty="0" smtClean="0"/>
              <a:t>   </a:t>
            </a:r>
            <a:r>
              <a:rPr lang="en-US" sz="2400" dirty="0" err="1"/>
              <a:t>document.getElementById</a:t>
            </a:r>
            <a:r>
              <a:rPr lang="en-US" sz="2400" dirty="0"/>
              <a:t>("demo").</a:t>
            </a:r>
            <a:r>
              <a:rPr lang="en-US" sz="2400" dirty="0" err="1"/>
              <a:t>innerHTML</a:t>
            </a:r>
            <a:r>
              <a:rPr lang="en-US" sz="2400" dirty="0"/>
              <a:t> = points;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  }</a:t>
            </a: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</a:t>
            </a:r>
            <a:r>
              <a:rPr lang="en-US" sz="2400" dirty="0" smtClean="0"/>
              <a:t>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15421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7924800" cy="4983163"/>
          </a:xfrm>
        </p:spPr>
        <p:txBody>
          <a:bodyPr>
            <a:normAutofit/>
          </a:bodyPr>
          <a:lstStyle/>
          <a:p>
            <a:r>
              <a:rPr lang="en-US" b="1" dirty="0"/>
              <a:t>Numeric Sort</a:t>
            </a:r>
          </a:p>
          <a:p>
            <a:r>
              <a:rPr lang="en-US" dirty="0" smtClean="0"/>
              <a:t>Use </a:t>
            </a:r>
            <a:r>
              <a:rPr lang="en-US" dirty="0"/>
              <a:t>the same trick to sort an array descending</a:t>
            </a:r>
            <a:r>
              <a:rPr lang="en-US" dirty="0" smtClean="0"/>
              <a:t>:</a:t>
            </a:r>
          </a:p>
          <a:p>
            <a:r>
              <a:rPr lang="en-US" dirty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points = [40, 100, 1, 5, 25, 10];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err="1" smtClean="0"/>
              <a:t>points.sort</a:t>
            </a:r>
            <a:r>
              <a:rPr lang="en-US" dirty="0" smtClean="0"/>
              <a:t>(function(a</a:t>
            </a:r>
            <a:r>
              <a:rPr lang="en-US" dirty="0"/>
              <a:t>, b){return b-a});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88498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14400"/>
            <a:ext cx="8305800" cy="5638800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The Compare Function</a:t>
            </a:r>
          </a:p>
          <a:p>
            <a:r>
              <a:rPr lang="en-US" dirty="0"/>
              <a:t>The purpose of the compare function is to define an alternative sort order.</a:t>
            </a:r>
          </a:p>
          <a:p>
            <a:r>
              <a:rPr lang="en-US" dirty="0"/>
              <a:t>The compare function should return a negative, zero, or positive value, depending on the arguments</a:t>
            </a:r>
            <a:r>
              <a:rPr lang="en-US" dirty="0" smtClean="0"/>
              <a:t>:</a:t>
            </a:r>
          </a:p>
          <a:p>
            <a:r>
              <a:rPr lang="en-US" dirty="0" smtClean="0"/>
              <a:t>	function(a</a:t>
            </a:r>
            <a:r>
              <a:rPr lang="en-US" dirty="0"/>
              <a:t>, b){return a-b</a:t>
            </a:r>
            <a:r>
              <a:rPr lang="en-US" dirty="0" smtClean="0"/>
              <a:t>}</a:t>
            </a:r>
            <a:endParaRPr lang="en-US" dirty="0"/>
          </a:p>
          <a:p>
            <a:r>
              <a:rPr lang="en-US" dirty="0"/>
              <a:t>When the sort() function compares two values, it sends the values to the compare function, and sorts the values according to the returned (negative, zero, positive) value.</a:t>
            </a:r>
          </a:p>
          <a:p>
            <a:r>
              <a:rPr lang="en-US" b="1" dirty="0"/>
              <a:t>Example</a:t>
            </a:r>
            <a:r>
              <a:rPr lang="en-US" b="1" dirty="0" smtClean="0"/>
              <a:t>: </a:t>
            </a:r>
            <a:r>
              <a:rPr lang="en-US" dirty="0" smtClean="0"/>
              <a:t>When </a:t>
            </a:r>
            <a:r>
              <a:rPr lang="en-US" dirty="0"/>
              <a:t>comparing 40 and 100, the sort() method calls the compare function(40,100).</a:t>
            </a:r>
          </a:p>
          <a:p>
            <a:r>
              <a:rPr lang="en-US" dirty="0"/>
              <a:t>The function calculates 40-100, and returns -60 (a negative value).</a:t>
            </a:r>
          </a:p>
          <a:p>
            <a:r>
              <a:rPr lang="en-US" dirty="0"/>
              <a:t>The sort function will sort 40 as a value lower than 100.</a:t>
            </a:r>
          </a:p>
          <a:p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7241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924800" cy="4525963"/>
          </a:xfrm>
        </p:spPr>
        <p:txBody>
          <a:bodyPr/>
          <a:lstStyle/>
          <a:p>
            <a:r>
              <a:rPr lang="en-US" b="1" dirty="0"/>
              <a:t>Find the Highest (or Lowest) Value</a:t>
            </a:r>
          </a:p>
          <a:p>
            <a:r>
              <a:rPr lang="en-US" dirty="0"/>
              <a:t>How to find the highest value in an array</a:t>
            </a:r>
            <a:r>
              <a:rPr lang="en-US" dirty="0" smtClean="0"/>
              <a:t>?</a:t>
            </a:r>
          </a:p>
          <a:p>
            <a:r>
              <a:rPr lang="en-US" dirty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points = [40, 100, 1, 5, 25, 10];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err="1" smtClean="0"/>
              <a:t>points.sort</a:t>
            </a:r>
            <a:r>
              <a:rPr lang="en-US" dirty="0" smtClean="0"/>
              <a:t>(function(a</a:t>
            </a:r>
            <a:r>
              <a:rPr lang="en-US" dirty="0"/>
              <a:t>, b){return b-a});</a:t>
            </a:r>
            <a:br>
              <a:rPr lang="en-US" dirty="0"/>
            </a:br>
            <a:r>
              <a:rPr lang="en-US" dirty="0" smtClean="0"/>
              <a:t>	// </a:t>
            </a:r>
            <a:r>
              <a:rPr lang="en-US" dirty="0"/>
              <a:t>now points[0] contains the highest </a:t>
            </a:r>
            <a:r>
              <a:rPr lang="en-US" dirty="0" smtClean="0"/>
              <a:t>value</a:t>
            </a:r>
          </a:p>
          <a:p>
            <a:r>
              <a:rPr lang="en-US" dirty="0"/>
              <a:t>And the lowest</a:t>
            </a:r>
            <a:r>
              <a:rPr lang="en-US" dirty="0" smtClean="0"/>
              <a:t>: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points = [40, 100, 1, 5, 25, 10];</a:t>
            </a:r>
            <a:br>
              <a:rPr lang="en-US" dirty="0"/>
            </a:br>
            <a:r>
              <a:rPr lang="en-US" dirty="0" smtClean="0"/>
              <a:t>	</a:t>
            </a:r>
            <a:r>
              <a:rPr lang="en-US" dirty="0" err="1" smtClean="0"/>
              <a:t>points.sort</a:t>
            </a:r>
            <a:r>
              <a:rPr lang="en-US" dirty="0" smtClean="0"/>
              <a:t>(function(a</a:t>
            </a:r>
            <a:r>
              <a:rPr lang="en-US" dirty="0"/>
              <a:t>, b){return a-b});</a:t>
            </a:r>
            <a:br>
              <a:rPr lang="en-US" dirty="0"/>
            </a:br>
            <a:r>
              <a:rPr lang="en-US" dirty="0" smtClean="0"/>
              <a:t>	// </a:t>
            </a:r>
            <a:r>
              <a:rPr lang="en-US" dirty="0"/>
              <a:t>now points[0] contains the lowest value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9371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b="1" dirty="0"/>
              <a:t>Joining Arrays</a:t>
            </a:r>
          </a:p>
          <a:p>
            <a:r>
              <a:rPr lang="en-US" dirty="0"/>
              <a:t>The </a:t>
            </a:r>
            <a:r>
              <a:rPr lang="en-US" b="1" dirty="0" err="1"/>
              <a:t>concat</a:t>
            </a:r>
            <a:r>
              <a:rPr lang="en-US" b="1" dirty="0"/>
              <a:t>()</a:t>
            </a:r>
            <a:r>
              <a:rPr lang="en-US" dirty="0"/>
              <a:t> method creates a new array by concatenating two arrays</a:t>
            </a:r>
            <a:r>
              <a:rPr lang="en-US" dirty="0" smtClean="0"/>
              <a:t>:</a:t>
            </a:r>
          </a:p>
          <a:p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myGirls</a:t>
            </a:r>
            <a:r>
              <a:rPr lang="en-US" dirty="0"/>
              <a:t> = </a:t>
            </a:r>
            <a:r>
              <a:rPr lang="en-US" b="1" dirty="0"/>
              <a:t>["</a:t>
            </a:r>
            <a:r>
              <a:rPr lang="en-US" b="1" dirty="0" err="1"/>
              <a:t>Cecilie</a:t>
            </a:r>
            <a:r>
              <a:rPr lang="en-US" b="1" dirty="0"/>
              <a:t>", "Lone"</a:t>
            </a:r>
            <a:r>
              <a:rPr lang="en-US" dirty="0"/>
              <a:t>];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myBoys</a:t>
            </a:r>
            <a:r>
              <a:rPr lang="en-US" dirty="0"/>
              <a:t> = ["Emil", "</a:t>
            </a:r>
            <a:r>
              <a:rPr lang="en-US" dirty="0" err="1"/>
              <a:t>Tobias","Linus</a:t>
            </a:r>
            <a:r>
              <a:rPr lang="en-US" dirty="0"/>
              <a:t>"];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myChildren</a:t>
            </a:r>
            <a:r>
              <a:rPr lang="en-US" dirty="0"/>
              <a:t> = </a:t>
            </a:r>
            <a:r>
              <a:rPr lang="en-US" dirty="0" err="1"/>
              <a:t>myGirls.concat</a:t>
            </a:r>
            <a:r>
              <a:rPr lang="en-US" dirty="0"/>
              <a:t>(</a:t>
            </a:r>
            <a:r>
              <a:rPr lang="en-US" dirty="0" err="1"/>
              <a:t>myBoys</a:t>
            </a:r>
            <a:r>
              <a:rPr lang="en-US" dirty="0"/>
              <a:t>);     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// </a:t>
            </a:r>
            <a:r>
              <a:rPr lang="en-US" dirty="0"/>
              <a:t>Concatenates (joins) </a:t>
            </a:r>
            <a:r>
              <a:rPr lang="en-US" dirty="0" err="1"/>
              <a:t>myGirls</a:t>
            </a:r>
            <a:r>
              <a:rPr lang="en-US" dirty="0"/>
              <a:t> and </a:t>
            </a:r>
            <a:r>
              <a:rPr lang="en-US" dirty="0" err="1" smtClean="0"/>
              <a:t>myBoys</a:t>
            </a:r>
            <a:endParaRPr lang="en-US" dirty="0"/>
          </a:p>
          <a:p>
            <a:r>
              <a:rPr lang="en-US" dirty="0" smtClean="0">
                <a:effectLst/>
              </a:rPr>
              <a:t>	=&gt; </a:t>
            </a:r>
            <a:r>
              <a:rPr lang="en-US" b="1" dirty="0" err="1" smtClean="0"/>
              <a:t>Cecilie,Lone</a:t>
            </a:r>
            <a:r>
              <a:rPr lang="en-US" dirty="0" err="1" smtClean="0"/>
              <a:t>,Emil,Tobias,Linus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79410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Client-Side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5438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There are many </a:t>
            </a:r>
            <a:r>
              <a:rPr lang="en-US" sz="2400" b="1" dirty="0"/>
              <a:t>advantages</a:t>
            </a:r>
            <a:r>
              <a:rPr lang="en-US" sz="2400" dirty="0"/>
              <a:t> of client-side scripting</a:t>
            </a:r>
            <a:r>
              <a:rPr lang="en-US" sz="2400" dirty="0" smtClean="0"/>
              <a:t>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Processing can be </a:t>
            </a:r>
            <a:r>
              <a:rPr lang="en-US" sz="2400" dirty="0" smtClean="0"/>
              <a:t>off-loaded </a:t>
            </a:r>
            <a:r>
              <a:rPr lang="en-US" sz="2400" dirty="0"/>
              <a:t>from the server to </a:t>
            </a:r>
            <a:r>
              <a:rPr lang="en-US" sz="2400" dirty="0" smtClean="0"/>
              <a:t>client, thereby reducing </a:t>
            </a:r>
            <a:r>
              <a:rPr lang="en-US" sz="2400" dirty="0"/>
              <a:t>the </a:t>
            </a:r>
            <a:r>
              <a:rPr lang="en-US" sz="2400" dirty="0" smtClean="0"/>
              <a:t>workload </a:t>
            </a:r>
            <a:r>
              <a:rPr lang="en-US" sz="2400" dirty="0"/>
              <a:t>on the </a:t>
            </a:r>
            <a:r>
              <a:rPr lang="en-US" sz="2400" dirty="0" smtClean="0"/>
              <a:t>server.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browser can respond more rapidly to user events than a request to </a:t>
            </a:r>
            <a:r>
              <a:rPr lang="en-US" sz="2400" dirty="0" smtClean="0"/>
              <a:t>a remote </a:t>
            </a:r>
            <a:r>
              <a:rPr lang="en-US" sz="2400" dirty="0"/>
              <a:t>server ever could, which improves the user experience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JavaScript can interact with the downloaded HTML in a way that the </a:t>
            </a:r>
            <a:r>
              <a:rPr lang="en-US" sz="2400" dirty="0" smtClean="0"/>
              <a:t>server cannot</a:t>
            </a:r>
            <a:r>
              <a:rPr lang="en-US" sz="2400" dirty="0"/>
              <a:t>, creating a user experience more like desktop software than </a:t>
            </a:r>
            <a:r>
              <a:rPr lang="en-US" sz="2400" dirty="0" smtClean="0"/>
              <a:t>simple HTML </a:t>
            </a:r>
            <a:r>
              <a:rPr lang="en-US" sz="2400" dirty="0"/>
              <a:t>ever could.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It’s good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59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924800" cy="45259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concat</a:t>
            </a:r>
            <a:r>
              <a:rPr lang="en-US" dirty="0"/>
              <a:t>() method can take any number of array arguments</a:t>
            </a:r>
            <a:r>
              <a:rPr lang="en-US" dirty="0" smtClean="0"/>
              <a:t>:</a:t>
            </a:r>
          </a:p>
          <a:p>
            <a:r>
              <a:rPr lang="en-US" dirty="0" err="1"/>
              <a:t>var</a:t>
            </a:r>
            <a:r>
              <a:rPr lang="en-US" dirty="0"/>
              <a:t> arr1 = ["</a:t>
            </a:r>
            <a:r>
              <a:rPr lang="en-US" dirty="0" err="1"/>
              <a:t>Cecilie</a:t>
            </a:r>
            <a:r>
              <a:rPr lang="en-US" dirty="0"/>
              <a:t>", "Lone"];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arr2 = ["Emil", "</a:t>
            </a:r>
            <a:r>
              <a:rPr lang="en-US" dirty="0" err="1"/>
              <a:t>Tobias","Linus</a:t>
            </a:r>
            <a:r>
              <a:rPr lang="en-US" dirty="0"/>
              <a:t>"];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arr3 = ["Robin", "Morgan"];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myChildren</a:t>
            </a:r>
            <a:r>
              <a:rPr lang="en-US" dirty="0"/>
              <a:t> = arr1.concat(arr2, arr3);    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/>
              <a:t>// Concatenates arr1 with arr2 and </a:t>
            </a:r>
            <a:r>
              <a:rPr lang="en-US" dirty="0" smtClean="0"/>
              <a:t>arr3</a:t>
            </a:r>
          </a:p>
          <a:p>
            <a:r>
              <a:rPr lang="en-US" dirty="0" smtClean="0"/>
              <a:t>=&gt;</a:t>
            </a:r>
            <a:r>
              <a:rPr lang="en-US" dirty="0"/>
              <a:t> </a:t>
            </a:r>
            <a:r>
              <a:rPr lang="en-US" dirty="0" err="1"/>
              <a:t>Cecilie,Lone,Emil,Tobias,Linus,Robin,Morgan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36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924800" cy="4525963"/>
          </a:xfrm>
        </p:spPr>
        <p:txBody>
          <a:bodyPr>
            <a:normAutofit/>
          </a:bodyPr>
          <a:lstStyle/>
          <a:p>
            <a:r>
              <a:rPr lang="en-US" b="1" dirty="0"/>
              <a:t>Slicing an Array</a:t>
            </a:r>
          </a:p>
          <a:p>
            <a:r>
              <a:rPr lang="en-US" dirty="0"/>
              <a:t>The </a:t>
            </a:r>
            <a:r>
              <a:rPr lang="en-US" b="1" dirty="0"/>
              <a:t>slice()</a:t>
            </a:r>
            <a:r>
              <a:rPr lang="en-US" dirty="0"/>
              <a:t> method slices out a piece of an array into a new array:</a:t>
            </a:r>
          </a:p>
          <a:p>
            <a:r>
              <a:rPr lang="en-US" dirty="0" err="1"/>
              <a:t>var</a:t>
            </a:r>
            <a:r>
              <a:rPr lang="en-US" dirty="0"/>
              <a:t> fruits = ["Banana", "Orange", "Lemon", "Apple", "Mango"];</a:t>
            </a:r>
            <a:br>
              <a:rPr lang="en-US" dirty="0"/>
            </a:br>
            <a:r>
              <a:rPr lang="en-US" dirty="0" err="1"/>
              <a:t>var</a:t>
            </a:r>
            <a:r>
              <a:rPr lang="en-US" dirty="0"/>
              <a:t> citrus = </a:t>
            </a:r>
            <a:r>
              <a:rPr lang="en-US" dirty="0" err="1"/>
              <a:t>fruits.slice</a:t>
            </a:r>
            <a:r>
              <a:rPr lang="en-US" dirty="0"/>
              <a:t>(1, 3</a:t>
            </a:r>
            <a:r>
              <a:rPr lang="en-US" dirty="0" smtClean="0"/>
              <a:t>);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slice() method slices elements from an array.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Banana,</a:t>
            </a:r>
            <a:r>
              <a:rPr lang="en-US" b="1" dirty="0" err="1" smtClean="0"/>
              <a:t>Orange,Lemon</a:t>
            </a:r>
            <a:r>
              <a:rPr lang="en-US" dirty="0" err="1" smtClean="0"/>
              <a:t>,Apple,Mango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	=&gt;</a:t>
            </a:r>
            <a:r>
              <a:rPr lang="en-US" dirty="0" err="1" smtClean="0"/>
              <a:t>Orange,Lemon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26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924800" cy="452596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&lt;!DOCTYPE html&gt;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&lt;html</a:t>
            </a:r>
            <a:r>
              <a:rPr lang="en-US" sz="2000" dirty="0" smtClean="0"/>
              <a:t>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</a:t>
            </a:r>
            <a:r>
              <a:rPr lang="en-US" sz="2000" dirty="0"/>
              <a:t>body</a:t>
            </a:r>
            <a:r>
              <a:rPr lang="en-US" sz="2000" dirty="0" smtClean="0"/>
              <a:t>&gt;</a:t>
            </a: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&lt;p&gt;The slice() method slices elements from an array.&lt;/p&gt;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</a:t>
            </a:r>
            <a:r>
              <a:rPr lang="en-US" sz="2000" dirty="0"/>
              <a:t>p id="demo"&gt;&lt;/p&gt;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</a:t>
            </a:r>
            <a:r>
              <a:rPr lang="en-US" sz="2000" dirty="0"/>
              <a:t>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   </a:t>
            </a:r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fruits = ["Banana", "Orange", "Lemon", "Apple", "Mango"];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   </a:t>
            </a:r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citrus = </a:t>
            </a:r>
            <a:r>
              <a:rPr lang="en-US" sz="2000" dirty="0" err="1"/>
              <a:t>fruits.slice</a:t>
            </a:r>
            <a:r>
              <a:rPr lang="en-US" sz="2000" dirty="0"/>
              <a:t>(1,3);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  </a:t>
            </a:r>
            <a:r>
              <a:rPr lang="en-US" sz="2000" dirty="0" err="1" smtClean="0"/>
              <a:t>document.getElementById</a:t>
            </a:r>
            <a:r>
              <a:rPr lang="en-US" sz="2000" dirty="0"/>
              <a:t>("demo").</a:t>
            </a:r>
            <a:r>
              <a:rPr lang="en-US" sz="2000" dirty="0" err="1"/>
              <a:t>innerHTML</a:t>
            </a:r>
            <a:r>
              <a:rPr lang="en-US" sz="2000" dirty="0"/>
              <a:t> = fruits </a:t>
            </a:r>
            <a:r>
              <a:rPr lang="en-US" sz="2000" dirty="0" smtClean="0"/>
              <a:t>+"&lt;</a:t>
            </a:r>
            <a:r>
              <a:rPr lang="en-US" sz="2000" dirty="0" err="1"/>
              <a:t>br</a:t>
            </a:r>
            <a:r>
              <a:rPr lang="en-US" sz="2000" dirty="0" smtClean="0"/>
              <a:t>&gt;"+ </a:t>
            </a:r>
            <a:r>
              <a:rPr lang="en-US" sz="2000" dirty="0"/>
              <a:t>citrus;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/</a:t>
            </a:r>
            <a:r>
              <a:rPr lang="en-US" sz="2000" dirty="0"/>
              <a:t>script&gt;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&lt;/</a:t>
            </a:r>
            <a:r>
              <a:rPr lang="en-US" sz="2000" dirty="0"/>
              <a:t>body&gt;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035336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924800" cy="452596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If the end argument is omitted, the slice() method slices out the rest of the array</a:t>
            </a:r>
            <a:r>
              <a:rPr lang="en-US" sz="2000" dirty="0" smtClean="0"/>
              <a:t>:</a:t>
            </a:r>
          </a:p>
          <a:p>
            <a:r>
              <a:rPr lang="en-US" sz="2000" b="1" dirty="0"/>
              <a:t>Example</a:t>
            </a:r>
          </a:p>
          <a:p>
            <a:r>
              <a:rPr lang="en-US" sz="2000" dirty="0" err="1"/>
              <a:t>var</a:t>
            </a:r>
            <a:r>
              <a:rPr lang="en-US" sz="2000" dirty="0"/>
              <a:t> fruits = ["Banana", "Orange", "Lemon", "Apple", "Mango"];</a:t>
            </a:r>
            <a:br>
              <a:rPr lang="en-US" sz="2000" dirty="0"/>
            </a:br>
            <a:r>
              <a:rPr lang="en-US" sz="2000" dirty="0" err="1"/>
              <a:t>var</a:t>
            </a:r>
            <a:r>
              <a:rPr lang="en-US" sz="2000" dirty="0"/>
              <a:t> citrus = </a:t>
            </a:r>
            <a:r>
              <a:rPr lang="en-US" sz="2000" dirty="0" err="1"/>
              <a:t>fruits.slice</a:t>
            </a:r>
            <a:r>
              <a:rPr lang="en-US" sz="2000" dirty="0"/>
              <a:t>(1); </a:t>
            </a:r>
          </a:p>
          <a:p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slice() method slices elements from an array.</a:t>
            </a:r>
          </a:p>
          <a:p>
            <a:r>
              <a:rPr lang="en-US" sz="2000" dirty="0" smtClean="0"/>
              <a:t>	fruits=&gt;</a:t>
            </a:r>
            <a:r>
              <a:rPr lang="en-US" sz="2000" dirty="0" err="1" smtClean="0"/>
              <a:t>Banana,Orange,Lemon,Apple,Mango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citrus=&gt;</a:t>
            </a:r>
            <a:r>
              <a:rPr lang="en-US" sz="2000" dirty="0" err="1" smtClean="0"/>
              <a:t>Orange,Lemon,Apple,Mango</a:t>
            </a: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86152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7924800" cy="4525963"/>
          </a:xfrm>
        </p:spPr>
        <p:txBody>
          <a:bodyPr>
            <a:noAutofit/>
          </a:bodyPr>
          <a:lstStyle/>
          <a:p>
            <a:r>
              <a:rPr lang="en-US" sz="2000" b="1" dirty="0"/>
              <a:t>Complete Array Reference</a:t>
            </a:r>
          </a:p>
          <a:p>
            <a:r>
              <a:rPr lang="en-US" sz="2000" dirty="0"/>
              <a:t>For a complete reference, go to our </a:t>
            </a:r>
            <a:r>
              <a:rPr lang="en-US" sz="2000" dirty="0">
                <a:hlinkClick r:id="rId3"/>
              </a:rPr>
              <a:t>Complete JavaScript Array </a:t>
            </a:r>
            <a:r>
              <a:rPr lang="en-US" sz="2000" dirty="0" smtClean="0">
                <a:hlinkClick r:id="rId3"/>
              </a:rPr>
              <a:t>Reference</a:t>
            </a:r>
            <a:endParaRPr lang="en-US" sz="2000" dirty="0"/>
          </a:p>
          <a:p>
            <a:r>
              <a:rPr lang="en-US" sz="2000" dirty="0" smtClean="0"/>
              <a:t>	http</a:t>
            </a:r>
            <a:r>
              <a:rPr lang="en-US" sz="2000" dirty="0"/>
              <a:t>://www.w3schools.com/jsref/jsref_obj_array.asp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reference contains descriptions and examples of all Array properties and methods.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3194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7924800" cy="4983163"/>
          </a:xfrm>
        </p:spPr>
        <p:txBody>
          <a:bodyPr>
            <a:noAutofit/>
          </a:bodyPr>
          <a:lstStyle/>
          <a:p>
            <a:r>
              <a:rPr lang="en-US" sz="2000" b="1" dirty="0"/>
              <a:t>Associative Arrays?</a:t>
            </a:r>
          </a:p>
          <a:p>
            <a:r>
              <a:rPr lang="en-US" sz="2000" dirty="0"/>
              <a:t>Many programming languages support arrays with named indexes.</a:t>
            </a:r>
          </a:p>
          <a:p>
            <a:r>
              <a:rPr lang="en-US" sz="2000" dirty="0"/>
              <a:t>Arrays with named indexes are called associative arrays (or hashes).</a:t>
            </a:r>
          </a:p>
          <a:p>
            <a:r>
              <a:rPr lang="en-US" sz="2000" dirty="0"/>
              <a:t>JavaScript does </a:t>
            </a:r>
            <a:r>
              <a:rPr lang="en-US" sz="2000" b="1" dirty="0"/>
              <a:t>not</a:t>
            </a:r>
            <a:r>
              <a:rPr lang="en-US" sz="2000" dirty="0"/>
              <a:t> support arrays with named indexes.</a:t>
            </a:r>
          </a:p>
          <a:p>
            <a:r>
              <a:rPr lang="en-US" sz="2000" dirty="0"/>
              <a:t>In JavaScript, </a:t>
            </a:r>
            <a:r>
              <a:rPr lang="en-US" sz="2000" b="1" dirty="0"/>
              <a:t>arrays</a:t>
            </a:r>
            <a:r>
              <a:rPr lang="en-US" sz="2000" dirty="0"/>
              <a:t> always use </a:t>
            </a:r>
            <a:r>
              <a:rPr lang="en-US" sz="2000" b="1" dirty="0"/>
              <a:t>numbered indexes</a:t>
            </a:r>
            <a:r>
              <a:rPr lang="en-US" sz="2000" dirty="0"/>
              <a:t>.   </a:t>
            </a:r>
            <a:endParaRPr lang="en-US" sz="2000" dirty="0" smtClean="0"/>
          </a:p>
          <a:p>
            <a:r>
              <a:rPr lang="en-US" sz="2000" dirty="0" err="1"/>
              <a:t>var</a:t>
            </a:r>
            <a:r>
              <a:rPr lang="en-US" sz="2000" dirty="0"/>
              <a:t> person = [];</a:t>
            </a:r>
            <a:br>
              <a:rPr lang="en-US" sz="2000" dirty="0"/>
            </a:br>
            <a:r>
              <a:rPr lang="en-US" sz="2000" dirty="0"/>
              <a:t>person[0] = "John";</a:t>
            </a:r>
            <a:br>
              <a:rPr lang="en-US" sz="2000" dirty="0"/>
            </a:br>
            <a:r>
              <a:rPr lang="en-US" sz="2000" dirty="0"/>
              <a:t>person[1] = "Doe";</a:t>
            </a:r>
            <a:br>
              <a:rPr lang="en-US" sz="2000" dirty="0"/>
            </a:br>
            <a:r>
              <a:rPr lang="en-US" sz="2000" dirty="0"/>
              <a:t>person[2] = 46;</a:t>
            </a:r>
            <a:br>
              <a:rPr lang="en-US" sz="2000" dirty="0"/>
            </a:br>
            <a:r>
              <a:rPr lang="en-US" sz="2000" dirty="0" err="1"/>
              <a:t>var</a:t>
            </a:r>
            <a:r>
              <a:rPr lang="en-US" sz="2000" dirty="0"/>
              <a:t> x = </a:t>
            </a:r>
            <a:r>
              <a:rPr lang="en-US" sz="2000" dirty="0" err="1"/>
              <a:t>person.length</a:t>
            </a:r>
            <a:r>
              <a:rPr lang="en-US" sz="2000" dirty="0"/>
              <a:t>;         // </a:t>
            </a:r>
            <a:r>
              <a:rPr lang="en-US" sz="2000" dirty="0" err="1"/>
              <a:t>person.length</a:t>
            </a:r>
            <a:r>
              <a:rPr lang="en-US" sz="2000" dirty="0"/>
              <a:t> will return 3</a:t>
            </a:r>
            <a:br>
              <a:rPr lang="en-US" sz="2000" dirty="0"/>
            </a:br>
            <a:r>
              <a:rPr lang="en-US" sz="2000" dirty="0" err="1"/>
              <a:t>var</a:t>
            </a:r>
            <a:r>
              <a:rPr lang="en-US" sz="2000" dirty="0"/>
              <a:t> y = person[0];             </a:t>
            </a:r>
            <a:r>
              <a:rPr lang="en-US" sz="2000" dirty="0" smtClean="0"/>
              <a:t>   // </a:t>
            </a:r>
            <a:r>
              <a:rPr lang="en-US" sz="2000" dirty="0"/>
              <a:t>person[0] will return "John</a:t>
            </a:r>
            <a:r>
              <a:rPr lang="en-US" sz="2000" dirty="0" smtClean="0"/>
              <a:t>"</a:t>
            </a:r>
            <a:endParaRPr lang="en-US" sz="2000" dirty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3056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versus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7924800" cy="4983163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WARNING </a:t>
            </a:r>
            <a:r>
              <a:rPr lang="en-US" sz="2000" b="1" dirty="0"/>
              <a:t>!!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If you use a named index, JavaScript will redefine the array to a standard object</a:t>
            </a:r>
            <a:r>
              <a:rPr lang="en-US" sz="2000" dirty="0" smtClean="0"/>
              <a:t>. </a:t>
            </a:r>
          </a:p>
          <a:p>
            <a:r>
              <a:rPr lang="en-US" sz="2000" dirty="0" smtClean="0"/>
              <a:t>After </a:t>
            </a:r>
            <a:r>
              <a:rPr lang="en-US" sz="2000" dirty="0"/>
              <a:t>that, </a:t>
            </a:r>
            <a:r>
              <a:rPr lang="en-US" sz="2000" b="1" dirty="0"/>
              <a:t>all array methods and properties will produce incorrect results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err="1"/>
              <a:t>var</a:t>
            </a:r>
            <a:r>
              <a:rPr lang="en-US" sz="2000" dirty="0"/>
              <a:t> person = [];</a:t>
            </a:r>
            <a:br>
              <a:rPr lang="en-US" sz="2000" dirty="0"/>
            </a:br>
            <a:r>
              <a:rPr lang="en-US" sz="2000" dirty="0"/>
              <a:t>person["</a:t>
            </a:r>
            <a:r>
              <a:rPr lang="en-US" sz="2000" dirty="0" err="1"/>
              <a:t>firstName</a:t>
            </a:r>
            <a:r>
              <a:rPr lang="en-US" sz="2000" dirty="0"/>
              <a:t>"] = "John";</a:t>
            </a:r>
            <a:br>
              <a:rPr lang="en-US" sz="2000" dirty="0"/>
            </a:br>
            <a:r>
              <a:rPr lang="en-US" sz="2000" dirty="0"/>
              <a:t>person["</a:t>
            </a:r>
            <a:r>
              <a:rPr lang="en-US" sz="2000" dirty="0" err="1"/>
              <a:t>lastName</a:t>
            </a:r>
            <a:r>
              <a:rPr lang="en-US" sz="2000" dirty="0"/>
              <a:t>"] = "Doe";</a:t>
            </a:r>
            <a:br>
              <a:rPr lang="en-US" sz="2000" dirty="0"/>
            </a:br>
            <a:r>
              <a:rPr lang="en-US" sz="2000" dirty="0"/>
              <a:t>person["age"] = 46;</a:t>
            </a:r>
            <a:br>
              <a:rPr lang="en-US" sz="2000" dirty="0"/>
            </a:br>
            <a:r>
              <a:rPr lang="en-US" sz="2000" dirty="0" err="1"/>
              <a:t>var</a:t>
            </a:r>
            <a:r>
              <a:rPr lang="en-US" sz="2000" dirty="0"/>
              <a:t> x = </a:t>
            </a:r>
            <a:r>
              <a:rPr lang="en-US" sz="2000" dirty="0" err="1"/>
              <a:t>person.length</a:t>
            </a:r>
            <a:r>
              <a:rPr lang="en-US" sz="2000" dirty="0"/>
              <a:t>;         // </a:t>
            </a:r>
            <a:r>
              <a:rPr lang="en-US" sz="2000" dirty="0" err="1"/>
              <a:t>person.length</a:t>
            </a:r>
            <a:r>
              <a:rPr lang="en-US" sz="2000" dirty="0"/>
              <a:t> will return 0</a:t>
            </a:r>
            <a:br>
              <a:rPr lang="en-US" sz="2000" dirty="0"/>
            </a:br>
            <a:r>
              <a:rPr lang="en-US" sz="2000" dirty="0" err="1"/>
              <a:t>var</a:t>
            </a:r>
            <a:r>
              <a:rPr lang="en-US" sz="2000" dirty="0"/>
              <a:t> y = person[0];             // person[0] will return undefined</a:t>
            </a:r>
          </a:p>
        </p:txBody>
      </p:sp>
    </p:spTree>
    <p:extLst>
      <p:ext uri="{BB962C8B-B14F-4D97-AF65-F5344CB8AC3E}">
        <p14:creationId xmlns:p14="http://schemas.microsoft.com/office/powerpoint/2010/main" val="3644244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versus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7924800" cy="4983163"/>
          </a:xfrm>
        </p:spPr>
        <p:txBody>
          <a:bodyPr>
            <a:noAutofit/>
          </a:bodyPr>
          <a:lstStyle/>
          <a:p>
            <a:r>
              <a:rPr lang="en-US" sz="2000" b="1" dirty="0"/>
              <a:t>The Difference Between Arrays and Objects?</a:t>
            </a:r>
          </a:p>
          <a:p>
            <a:r>
              <a:rPr lang="en-US" sz="2000" dirty="0"/>
              <a:t>In JavaScript, </a:t>
            </a:r>
            <a:r>
              <a:rPr lang="en-US" sz="2000" b="1" dirty="0"/>
              <a:t>arrays</a:t>
            </a:r>
            <a:r>
              <a:rPr lang="en-US" sz="2000" dirty="0"/>
              <a:t> use </a:t>
            </a:r>
            <a:r>
              <a:rPr lang="en-US" sz="2000" b="1" dirty="0"/>
              <a:t>numbered indexes</a:t>
            </a:r>
            <a:r>
              <a:rPr lang="en-US" sz="2000" dirty="0"/>
              <a:t>.   </a:t>
            </a:r>
          </a:p>
          <a:p>
            <a:r>
              <a:rPr lang="en-US" sz="2000" dirty="0"/>
              <a:t>In JavaScript, </a:t>
            </a:r>
            <a:r>
              <a:rPr lang="en-US" sz="2000" b="1" dirty="0"/>
              <a:t>objects</a:t>
            </a:r>
            <a:r>
              <a:rPr lang="en-US" sz="2000" dirty="0"/>
              <a:t> use </a:t>
            </a:r>
            <a:r>
              <a:rPr lang="en-US" sz="2000" b="1" dirty="0"/>
              <a:t>named indexes</a:t>
            </a:r>
            <a:r>
              <a:rPr lang="en-US" sz="2000" dirty="0" smtClean="0"/>
              <a:t>.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000" dirty="0" smtClean="0"/>
              <a:t>Arrays </a:t>
            </a:r>
            <a:r>
              <a:rPr lang="en-US" sz="2000" dirty="0"/>
              <a:t>are a special kind of objects, with numbered indexes</a:t>
            </a:r>
            <a:r>
              <a:rPr lang="en-US" sz="2000" dirty="0" smtClean="0"/>
              <a:t>.</a:t>
            </a:r>
          </a:p>
          <a:p>
            <a:r>
              <a:rPr lang="en-US" sz="2000" b="1" dirty="0"/>
              <a:t>When to Use Arrays? When to use Objects?</a:t>
            </a:r>
          </a:p>
          <a:p>
            <a:r>
              <a:rPr lang="en-US" sz="2000" dirty="0"/>
              <a:t>JavaScript does not support associative arrays.</a:t>
            </a:r>
          </a:p>
          <a:p>
            <a:r>
              <a:rPr lang="en-US" sz="2000" dirty="0"/>
              <a:t>You should use </a:t>
            </a:r>
            <a:r>
              <a:rPr lang="en-US" sz="2000" b="1" dirty="0"/>
              <a:t>objects</a:t>
            </a:r>
            <a:r>
              <a:rPr lang="en-US" sz="2000" dirty="0"/>
              <a:t> when you want the element names to be </a:t>
            </a:r>
            <a:r>
              <a:rPr lang="en-US" sz="2000" b="1" dirty="0"/>
              <a:t>strings (text)</a:t>
            </a:r>
            <a:r>
              <a:rPr lang="en-US" sz="2000" dirty="0"/>
              <a:t>.</a:t>
            </a:r>
          </a:p>
          <a:p>
            <a:r>
              <a:rPr lang="en-US" sz="2000" dirty="0"/>
              <a:t>You should use </a:t>
            </a:r>
            <a:r>
              <a:rPr lang="en-US" sz="2000" b="1" dirty="0"/>
              <a:t>arrays</a:t>
            </a:r>
            <a:r>
              <a:rPr lang="en-US" sz="2000" dirty="0"/>
              <a:t> when you want the element names to be </a:t>
            </a:r>
            <a:r>
              <a:rPr lang="en-US" sz="2000" b="1" dirty="0"/>
              <a:t>numbers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7200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versus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05800" cy="4983163"/>
          </a:xfrm>
        </p:spPr>
        <p:txBody>
          <a:bodyPr>
            <a:noAutofit/>
          </a:bodyPr>
          <a:lstStyle/>
          <a:p>
            <a:r>
              <a:rPr lang="en-US" sz="2000" b="1" dirty="0"/>
              <a:t>Avoid new Array()</a:t>
            </a:r>
          </a:p>
          <a:p>
            <a:r>
              <a:rPr lang="en-US" sz="2000" dirty="0"/>
              <a:t>There is no need to use the JavaScript's built-in array constructor </a:t>
            </a:r>
            <a:r>
              <a:rPr lang="en-US" sz="2000" b="1" dirty="0"/>
              <a:t>new</a:t>
            </a:r>
            <a:r>
              <a:rPr lang="en-US" sz="2000" dirty="0"/>
              <a:t> Array().</a:t>
            </a:r>
          </a:p>
          <a:p>
            <a:r>
              <a:rPr lang="en-US" sz="2000" b="1" dirty="0"/>
              <a:t>Use </a:t>
            </a:r>
            <a:r>
              <a:rPr lang="en-US" sz="2000" b="1" dirty="0" smtClean="0"/>
              <a:t>[ ] </a:t>
            </a:r>
            <a:r>
              <a:rPr lang="en-US" sz="2000" b="1" dirty="0"/>
              <a:t>instead.</a:t>
            </a:r>
            <a:endParaRPr lang="en-US" sz="2000" dirty="0"/>
          </a:p>
          <a:p>
            <a:r>
              <a:rPr lang="en-US" sz="2000" dirty="0"/>
              <a:t>These two different statements both create a new empty array named points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points = new Array();         // Bad</a:t>
            </a:r>
            <a:br>
              <a:rPr lang="en-US" sz="2000" dirty="0"/>
            </a:br>
            <a:r>
              <a:rPr lang="en-US" sz="2000" dirty="0" smtClean="0"/>
              <a:t>	</a:t>
            </a:r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points = [];                </a:t>
            </a:r>
            <a:r>
              <a:rPr lang="en-US" sz="2000" dirty="0" smtClean="0"/>
              <a:t>         </a:t>
            </a:r>
            <a:r>
              <a:rPr lang="en-US" sz="2000" dirty="0"/>
              <a:t>  // </a:t>
            </a:r>
            <a:r>
              <a:rPr lang="en-US" sz="2000" dirty="0" smtClean="0"/>
              <a:t>Good</a:t>
            </a:r>
          </a:p>
          <a:p>
            <a:r>
              <a:rPr lang="en-US" sz="2000" dirty="0"/>
              <a:t>These two different statements both create a new array containing 6 numbers: </a:t>
            </a:r>
            <a:endParaRPr lang="en-US" sz="2000" dirty="0" smtClean="0"/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points = new Array(40, 100, 1, 5, 25, 10)  // Bad</a:t>
            </a:r>
            <a:br>
              <a:rPr lang="en-US" sz="2000" dirty="0"/>
            </a:br>
            <a:r>
              <a:rPr lang="en-US" sz="2000" dirty="0" smtClean="0"/>
              <a:t>	</a:t>
            </a:r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points = [40, 100, 1, 5, 25, 10];          // Good  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40640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versus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05800" cy="4983163"/>
          </a:xfrm>
        </p:spPr>
        <p:txBody>
          <a:bodyPr>
            <a:noAutofit/>
          </a:bodyPr>
          <a:lstStyle/>
          <a:p>
            <a:r>
              <a:rPr lang="en-US" sz="2000" dirty="0"/>
              <a:t>The </a:t>
            </a:r>
            <a:r>
              <a:rPr lang="en-US" sz="2000" b="1" dirty="0"/>
              <a:t>new</a:t>
            </a:r>
            <a:r>
              <a:rPr lang="en-US" sz="2000" dirty="0"/>
              <a:t> keyword complicates your code and produces nasty side effects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points = new Array(40, 100);  </a:t>
            </a:r>
            <a:endParaRPr lang="en-US" sz="2000" dirty="0" smtClean="0"/>
          </a:p>
          <a:p>
            <a:r>
              <a:rPr lang="en-US" sz="2000" dirty="0" smtClean="0"/>
              <a:t>		// </a:t>
            </a:r>
            <a:r>
              <a:rPr lang="en-US" sz="2000" dirty="0"/>
              <a:t>Creates an array with two elements (40 and 100</a:t>
            </a:r>
            <a:r>
              <a:rPr lang="en-US" sz="2000" dirty="0" smtClean="0"/>
              <a:t>)</a:t>
            </a:r>
          </a:p>
          <a:p>
            <a:r>
              <a:rPr lang="en-US" sz="2000" dirty="0"/>
              <a:t>What if I remove one of the elements</a:t>
            </a:r>
            <a:r>
              <a:rPr lang="en-US" sz="2000" dirty="0" smtClean="0"/>
              <a:t>?</a:t>
            </a:r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points = new Array(40);       </a:t>
            </a:r>
            <a:endParaRPr lang="en-US" sz="2000" dirty="0" smtClean="0"/>
          </a:p>
          <a:p>
            <a:r>
              <a:rPr lang="en-US" sz="2000" dirty="0"/>
              <a:t>	</a:t>
            </a:r>
            <a:r>
              <a:rPr lang="en-US" sz="2000" dirty="0" smtClean="0"/>
              <a:t>	// This will creates </a:t>
            </a:r>
            <a:r>
              <a:rPr lang="en-US" sz="2000" dirty="0"/>
              <a:t>an array with 40 undefined elements !!!!!</a:t>
            </a:r>
            <a:endParaRPr lang="en-US" sz="2000" dirty="0">
              <a:effectLst/>
            </a:endParaRPr>
          </a:p>
          <a:p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9154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Client-Side Scripting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46237"/>
            <a:ext cx="8001000" cy="4830763"/>
          </a:xfrm>
        </p:spPr>
        <p:txBody>
          <a:bodyPr>
            <a:noAutofit/>
          </a:bodyPr>
          <a:lstStyle/>
          <a:p>
            <a:r>
              <a:rPr lang="en-US" sz="2400" dirty="0"/>
              <a:t>The disadvantages of client-side scripting are mostly related to how </a:t>
            </a:r>
            <a:r>
              <a:rPr lang="en-US" sz="2400" dirty="0" smtClean="0"/>
              <a:t>programmers use </a:t>
            </a:r>
            <a:r>
              <a:rPr lang="en-US" sz="2400" dirty="0"/>
              <a:t>JavaScript in their applications. 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dirty="0"/>
              <a:t>There is no guarantee that the client has JavaScript </a:t>
            </a:r>
            <a:r>
              <a:rPr lang="en-US" sz="2400" dirty="0" smtClean="0"/>
              <a:t>enabled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The idiosyncrasies between various browsers and operating systems make it difficult to test for all potential client configurations. 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What works in one browser, may generate an error in another.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JavaScript</a:t>
            </a:r>
            <a:r>
              <a:rPr lang="en-US" sz="2400" dirty="0"/>
              <a:t>-heavy web applications can be complicated to debug and </a:t>
            </a:r>
            <a:r>
              <a:rPr lang="en-US" sz="2400" dirty="0" smtClean="0"/>
              <a:t>maintain.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351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versus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05800" cy="4983163"/>
          </a:xfrm>
        </p:spPr>
        <p:txBody>
          <a:bodyPr>
            <a:noAutofit/>
          </a:bodyPr>
          <a:lstStyle/>
          <a:p>
            <a:r>
              <a:rPr lang="en-US" sz="2000" b="1" dirty="0"/>
              <a:t>How to Recognize an Array?</a:t>
            </a:r>
          </a:p>
          <a:p>
            <a:r>
              <a:rPr lang="en-US" sz="2000" dirty="0"/>
              <a:t>A common question is: How do I know if a variable is an array?</a:t>
            </a:r>
          </a:p>
          <a:p>
            <a:r>
              <a:rPr lang="en-US" sz="2000" dirty="0"/>
              <a:t>The problem is that the JavaScript operator </a:t>
            </a:r>
            <a:r>
              <a:rPr lang="en-US" sz="2000" b="1" dirty="0" err="1"/>
              <a:t>typeof</a:t>
            </a:r>
            <a:r>
              <a:rPr lang="en-US" sz="2000" dirty="0"/>
              <a:t> returns "object":</a:t>
            </a:r>
          </a:p>
          <a:p>
            <a:r>
              <a:rPr lang="en-US" sz="2000" dirty="0" smtClean="0"/>
              <a:t>	</a:t>
            </a:r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fruits = ["Banana", "Orange", "Apple", "Mango"];</a:t>
            </a:r>
            <a:br>
              <a:rPr lang="en-US" sz="2000" dirty="0"/>
            </a:br>
            <a:r>
              <a:rPr lang="en-US" sz="2000" dirty="0" smtClean="0"/>
              <a:t>	</a:t>
            </a:r>
            <a:r>
              <a:rPr lang="en-US" sz="2000" dirty="0" err="1" smtClean="0"/>
              <a:t>typeof</a:t>
            </a:r>
            <a:r>
              <a:rPr lang="en-US" sz="2000" dirty="0" smtClean="0"/>
              <a:t> </a:t>
            </a:r>
            <a:r>
              <a:rPr lang="en-US" sz="2000" dirty="0"/>
              <a:t>fruits;             // </a:t>
            </a:r>
            <a:r>
              <a:rPr lang="en-US" sz="2000" dirty="0" err="1"/>
              <a:t>typeof</a:t>
            </a:r>
            <a:r>
              <a:rPr lang="en-US" sz="2000" dirty="0"/>
              <a:t> returns </a:t>
            </a:r>
            <a:r>
              <a:rPr lang="en-US" sz="2000" b="1" dirty="0"/>
              <a:t>object</a:t>
            </a:r>
            <a:endParaRPr lang="en-US" sz="20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390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versus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143000"/>
            <a:ext cx="8305800" cy="4983163"/>
          </a:xfrm>
        </p:spPr>
        <p:txBody>
          <a:bodyPr>
            <a:noAutofit/>
          </a:bodyPr>
          <a:lstStyle/>
          <a:p>
            <a:r>
              <a:rPr lang="en-US" sz="2000" dirty="0"/>
              <a:t>The </a:t>
            </a:r>
            <a:r>
              <a:rPr lang="en-US" sz="2000" dirty="0" err="1"/>
              <a:t>typeof</a:t>
            </a:r>
            <a:r>
              <a:rPr lang="en-US" sz="2000" dirty="0"/>
              <a:t> operator returns object because a JavaScript array is an object. </a:t>
            </a:r>
          </a:p>
          <a:p>
            <a:r>
              <a:rPr lang="en-US" sz="2000" dirty="0"/>
              <a:t>To solve this problem you can create your own </a:t>
            </a:r>
            <a:r>
              <a:rPr lang="en-US" sz="2000" dirty="0" err="1"/>
              <a:t>isArray</a:t>
            </a:r>
            <a:r>
              <a:rPr lang="en-US" sz="2000" dirty="0"/>
              <a:t>() function</a:t>
            </a:r>
            <a:r>
              <a:rPr lang="en-US" sz="2000" dirty="0" smtClean="0"/>
              <a:t>:</a:t>
            </a:r>
          </a:p>
          <a:p>
            <a:r>
              <a:rPr lang="en-US" sz="2000" dirty="0" smtClean="0"/>
              <a:t>	function </a:t>
            </a:r>
            <a:r>
              <a:rPr lang="en-US" sz="2000" dirty="0" err="1"/>
              <a:t>isArray</a:t>
            </a:r>
            <a:r>
              <a:rPr lang="en-US" sz="2000" dirty="0"/>
              <a:t>(</a:t>
            </a:r>
            <a:r>
              <a:rPr lang="en-US" sz="2000" dirty="0" err="1"/>
              <a:t>myArray</a:t>
            </a:r>
            <a:r>
              <a:rPr lang="en-US" sz="2000" dirty="0"/>
              <a:t>) {</a:t>
            </a:r>
            <a:br>
              <a:rPr lang="en-US" sz="2000" dirty="0"/>
            </a:br>
            <a:r>
              <a:rPr lang="en-US" sz="2000" dirty="0"/>
              <a:t>    </a:t>
            </a:r>
            <a:r>
              <a:rPr lang="en-US" sz="2000" dirty="0" smtClean="0"/>
              <a:t>	     return </a:t>
            </a:r>
            <a:r>
              <a:rPr lang="en-US" sz="2000" dirty="0" err="1"/>
              <a:t>myArray.constructor.toString</a:t>
            </a:r>
            <a:r>
              <a:rPr lang="en-US" sz="2000" dirty="0"/>
              <a:t>().</a:t>
            </a:r>
            <a:r>
              <a:rPr lang="en-US" sz="2000" dirty="0" err="1"/>
              <a:t>indexOf</a:t>
            </a:r>
            <a:r>
              <a:rPr lang="en-US" sz="2000" dirty="0"/>
              <a:t>("Array") &gt; -1;</a:t>
            </a:r>
            <a:br>
              <a:rPr lang="en-US" sz="2000" dirty="0"/>
            </a:br>
            <a:r>
              <a:rPr lang="en-US" sz="2000" dirty="0" smtClean="0"/>
              <a:t>	}</a:t>
            </a:r>
          </a:p>
          <a:p>
            <a:endParaRPr lang="en-US" sz="2000" dirty="0" smtClean="0"/>
          </a:p>
          <a:p>
            <a:r>
              <a:rPr lang="en-US" sz="2000" dirty="0" smtClean="0"/>
              <a:t>The </a:t>
            </a:r>
            <a:r>
              <a:rPr lang="en-US" sz="2000" dirty="0"/>
              <a:t>function above always return true if the argument is an array.</a:t>
            </a:r>
          </a:p>
          <a:p>
            <a:r>
              <a:rPr lang="en-US" sz="2000" dirty="0"/>
              <a:t>Or more precisely: it returns true if the object prototype of the argument is "[object array]".</a:t>
            </a:r>
          </a:p>
          <a:p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977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Array versus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990600"/>
            <a:ext cx="8305800" cy="55626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&lt;!DOCTYPE 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&lt;html&gt;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</a:t>
            </a:r>
            <a:r>
              <a:rPr lang="en-US" sz="2000" dirty="0"/>
              <a:t>p&gt;This "home made" function, when used on an array, returns true.&lt;/p&gt;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</a:t>
            </a:r>
            <a:r>
              <a:rPr lang="en-US" sz="2000" dirty="0"/>
              <a:t>p id="demo"&gt;&lt;/p&gt;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</a:t>
            </a:r>
            <a:r>
              <a:rPr lang="en-US" sz="2000" dirty="0"/>
              <a:t>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       </a:t>
            </a:r>
            <a:r>
              <a:rPr lang="en-US" sz="2000" dirty="0" err="1" smtClean="0"/>
              <a:t>var</a:t>
            </a:r>
            <a:r>
              <a:rPr lang="en-US" sz="2000" dirty="0" smtClean="0"/>
              <a:t> </a:t>
            </a:r>
            <a:r>
              <a:rPr lang="en-US" sz="2000" dirty="0"/>
              <a:t>fruits = ["Banana", "Orange", "Apple", "Mango"];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       </a:t>
            </a:r>
            <a:r>
              <a:rPr lang="en-US" sz="2000" dirty="0" err="1" smtClean="0"/>
              <a:t>document.getElementById</a:t>
            </a:r>
            <a:r>
              <a:rPr lang="en-US" sz="2000" dirty="0"/>
              <a:t>("demo").</a:t>
            </a:r>
            <a:r>
              <a:rPr lang="en-US" sz="2000" dirty="0" err="1"/>
              <a:t>innerHTML</a:t>
            </a:r>
            <a:r>
              <a:rPr lang="en-US" sz="2000" dirty="0"/>
              <a:t> = </a:t>
            </a:r>
            <a:r>
              <a:rPr lang="en-US" sz="2000" dirty="0" err="1"/>
              <a:t>isArray</a:t>
            </a:r>
            <a:r>
              <a:rPr lang="en-US" sz="2000" dirty="0"/>
              <a:t>(fruits);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function </a:t>
            </a:r>
            <a:r>
              <a:rPr lang="en-US" sz="2000" dirty="0" err="1"/>
              <a:t>isArray</a:t>
            </a:r>
            <a:r>
              <a:rPr lang="en-US" sz="2000" dirty="0"/>
              <a:t>(</a:t>
            </a:r>
            <a:r>
              <a:rPr lang="en-US" sz="2000" dirty="0" err="1"/>
              <a:t>myArray</a:t>
            </a:r>
            <a:r>
              <a:rPr lang="en-US" sz="2000" dirty="0"/>
              <a:t>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    return </a:t>
            </a:r>
            <a:r>
              <a:rPr lang="en-US" sz="2000" dirty="0" err="1"/>
              <a:t>myArray.constructor.toString</a:t>
            </a:r>
            <a:r>
              <a:rPr lang="en-US" sz="2000" dirty="0"/>
              <a:t>().</a:t>
            </a:r>
            <a:r>
              <a:rPr lang="en-US" sz="2000" dirty="0" err="1"/>
              <a:t>indexOf</a:t>
            </a:r>
            <a:r>
              <a:rPr lang="en-US" sz="2000" dirty="0"/>
              <a:t>("Array") &gt; -1;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&lt;/script</a:t>
            </a:r>
            <a:r>
              <a:rPr lang="en-US" sz="2000" dirty="0" smtClean="0"/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0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 smtClean="0"/>
              <a:t>&lt;/</a:t>
            </a:r>
            <a:r>
              <a:rPr lang="en-US" sz="2000" dirty="0"/>
              <a:t>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&lt;/html&gt;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539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9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391400" cy="45259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Math class </a:t>
            </a:r>
            <a:r>
              <a:rPr lang="en-US" dirty="0"/>
              <a:t>allows one to access common mathematic functions and </a:t>
            </a:r>
            <a:r>
              <a:rPr lang="en-US" dirty="0" smtClean="0"/>
              <a:t>common values </a:t>
            </a:r>
            <a:r>
              <a:rPr lang="en-US" dirty="0"/>
              <a:t>quickly in one place</a:t>
            </a:r>
            <a:r>
              <a:rPr lang="en-US" dirty="0" smtClean="0"/>
              <a:t>.</a:t>
            </a:r>
          </a:p>
          <a:p>
            <a:r>
              <a:rPr lang="en-US" dirty="0"/>
              <a:t>This static class contains methods such as max(), min()</a:t>
            </a:r>
            <a:r>
              <a:rPr lang="en-US" dirty="0" smtClean="0"/>
              <a:t>, </a:t>
            </a:r>
            <a:r>
              <a:rPr lang="en-US" dirty="0" err="1" smtClean="0"/>
              <a:t>pow</a:t>
            </a:r>
            <a:r>
              <a:rPr lang="en-US" dirty="0"/>
              <a:t>(), </a:t>
            </a:r>
            <a:r>
              <a:rPr lang="en-US" dirty="0" err="1"/>
              <a:t>sqrt</a:t>
            </a:r>
            <a:r>
              <a:rPr lang="en-US" dirty="0"/>
              <a:t>(), and </a:t>
            </a:r>
            <a:r>
              <a:rPr lang="en-US" dirty="0" err="1"/>
              <a:t>exp</a:t>
            </a:r>
            <a:r>
              <a:rPr lang="en-US" dirty="0"/>
              <a:t>(), and trigonometric functions such as sin(), </a:t>
            </a:r>
            <a:r>
              <a:rPr lang="en-US" dirty="0" err="1"/>
              <a:t>cos</a:t>
            </a:r>
            <a:r>
              <a:rPr lang="en-US" dirty="0"/>
              <a:t>(), </a:t>
            </a:r>
            <a:r>
              <a:rPr lang="en-US" dirty="0" smtClean="0"/>
              <a:t>and </a:t>
            </a:r>
            <a:r>
              <a:rPr lang="en-US" dirty="0" err="1" smtClean="0"/>
              <a:t>arctan</a:t>
            </a:r>
            <a:r>
              <a:rPr lang="en-US" dirty="0"/>
              <a:t>()</a:t>
            </a:r>
            <a:r>
              <a:rPr lang="en-US" dirty="0" smtClean="0"/>
              <a:t>.</a:t>
            </a:r>
          </a:p>
          <a:p>
            <a:r>
              <a:rPr lang="en-US" dirty="0"/>
              <a:t>M</a:t>
            </a:r>
            <a:r>
              <a:rPr lang="en-US" dirty="0" smtClean="0"/>
              <a:t>any </a:t>
            </a:r>
            <a:r>
              <a:rPr lang="en-US" dirty="0"/>
              <a:t>mathematical constants are defined such as PI, </a:t>
            </a:r>
            <a:r>
              <a:rPr lang="en-US" dirty="0" smtClean="0"/>
              <a:t>E, SQRT2</a:t>
            </a:r>
            <a:r>
              <a:rPr lang="en-US" dirty="0"/>
              <a:t>, and some </a:t>
            </a:r>
            <a:r>
              <a:rPr lang="en-US" dirty="0" smtClean="0"/>
              <a:t>others</a:t>
            </a:r>
          </a:p>
          <a:p>
            <a:r>
              <a:rPr lang="en-US" b="1" dirty="0" err="1" smtClean="0"/>
              <a:t>Math.PI</a:t>
            </a:r>
            <a:r>
              <a:rPr lang="en-US" b="1" dirty="0" smtClean="0"/>
              <a:t>;</a:t>
            </a:r>
            <a:r>
              <a:rPr lang="en-US" dirty="0" smtClean="0"/>
              <a:t> </a:t>
            </a:r>
            <a:r>
              <a:rPr lang="en-US" i="1" dirty="0"/>
              <a:t>// 3.141592657</a:t>
            </a:r>
          </a:p>
          <a:p>
            <a:r>
              <a:rPr lang="en-US" b="1" dirty="0" err="1"/>
              <a:t>Math.sqrt</a:t>
            </a:r>
            <a:r>
              <a:rPr lang="en-US" b="1" dirty="0"/>
              <a:t>(4); </a:t>
            </a:r>
            <a:r>
              <a:rPr lang="en-US" i="1" dirty="0"/>
              <a:t>// square root of 4 is 2.</a:t>
            </a:r>
          </a:p>
          <a:p>
            <a:r>
              <a:rPr lang="en-US" b="1" dirty="0" err="1"/>
              <a:t>Math.random</a:t>
            </a:r>
            <a:r>
              <a:rPr lang="en-US" b="1" dirty="0"/>
              <a:t>(); </a:t>
            </a:r>
            <a:r>
              <a:rPr lang="en-US" i="1" dirty="0"/>
              <a:t>// random number between 0 and 1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67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47800"/>
            <a:ext cx="8686800" cy="50292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</a:t>
            </a:r>
            <a:r>
              <a:rPr lang="en-US" sz="2400" dirty="0" smtClean="0"/>
              <a:t>&gt; &lt;</a:t>
            </a:r>
            <a:r>
              <a:rPr lang="en-US" sz="2400" dirty="0"/>
              <a:t>html</a:t>
            </a:r>
            <a:r>
              <a:rPr lang="en-US" sz="2400" dirty="0" smtClean="0"/>
              <a:t>&gt; &lt;</a:t>
            </a:r>
            <a:r>
              <a:rPr lang="en-US" sz="2400" dirty="0"/>
              <a:t>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p&gt;</a:t>
            </a:r>
            <a:r>
              <a:rPr lang="en-US" sz="2400" dirty="0" err="1"/>
              <a:t>Math.random</a:t>
            </a:r>
            <a:r>
              <a:rPr lang="en-US" sz="2400" dirty="0"/>
              <a:t>() returns a random number between 0 and 1.&lt;/p&gt;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button </a:t>
            </a:r>
            <a:r>
              <a:rPr lang="en-US" sz="2400" dirty="0" err="1"/>
              <a:t>onclick</a:t>
            </a:r>
            <a:r>
              <a:rPr lang="en-US" sz="2400" dirty="0"/>
              <a:t>="</a:t>
            </a:r>
            <a:r>
              <a:rPr lang="en-US" sz="2400" dirty="0" err="1"/>
              <a:t>myFunction</a:t>
            </a:r>
            <a:r>
              <a:rPr lang="en-US" sz="2400" dirty="0"/>
              <a:t>()"&gt;Try it&lt;/button&gt;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 id="demo"&gt;&lt;/p&gt;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script</a:t>
            </a:r>
            <a:r>
              <a:rPr lang="en-US" sz="2400" dirty="0" smtClean="0"/>
              <a:t>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function </a:t>
            </a:r>
            <a:r>
              <a:rPr lang="en-US" sz="2400" dirty="0" err="1"/>
              <a:t>myFunction</a:t>
            </a:r>
            <a:r>
              <a:rPr lang="en-US" sz="2400" dirty="0"/>
              <a:t>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document.getElementById</a:t>
            </a:r>
            <a:r>
              <a:rPr lang="en-US" sz="2400" dirty="0"/>
              <a:t>("demo").</a:t>
            </a:r>
            <a:r>
              <a:rPr lang="en-US" sz="2400" dirty="0" err="1"/>
              <a:t>innerHTML</a:t>
            </a:r>
            <a:r>
              <a:rPr lang="en-US" sz="2400" dirty="0"/>
              <a:t> = </a:t>
            </a:r>
            <a:r>
              <a:rPr lang="en-US" sz="2400" dirty="0" err="1"/>
              <a:t>Math.random</a:t>
            </a:r>
            <a:r>
              <a:rPr lang="en-US" sz="2400" dirty="0"/>
              <a:t>();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&lt;/</a:t>
            </a:r>
            <a:r>
              <a:rPr lang="en-US" sz="2400" dirty="0"/>
              <a:t>body</a:t>
            </a:r>
            <a:r>
              <a:rPr lang="en-US" sz="2400" dirty="0" smtClean="0"/>
              <a:t>&gt; &lt;/</a:t>
            </a:r>
            <a:r>
              <a:rPr lang="en-US" sz="2400" dirty="0"/>
              <a:t>html&gt;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Math.random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731" y="609600"/>
            <a:ext cx="5965344" cy="1385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501" y="5029200"/>
            <a:ext cx="6113574" cy="17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07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3" y="1295400"/>
            <a:ext cx="8077200" cy="51816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</a:t>
            </a:r>
            <a:r>
              <a:rPr lang="en-US" sz="2400" dirty="0" smtClean="0"/>
              <a:t>&gt; &lt;</a:t>
            </a:r>
            <a:r>
              <a:rPr lang="en-US" sz="2400" dirty="0"/>
              <a:t>html</a:t>
            </a:r>
            <a:r>
              <a:rPr lang="en-US" sz="2400" dirty="0" smtClean="0"/>
              <a:t>&gt; &lt;</a:t>
            </a:r>
            <a:r>
              <a:rPr lang="en-US" sz="2400" dirty="0"/>
              <a:t>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p&gt;</a:t>
            </a:r>
            <a:r>
              <a:rPr lang="en-US" sz="2400" dirty="0" err="1"/>
              <a:t>Math.min</a:t>
            </a:r>
            <a:r>
              <a:rPr lang="en-US" sz="2400" dirty="0"/>
              <a:t>() returns the lowest value.&lt;/p&gt;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button </a:t>
            </a:r>
            <a:r>
              <a:rPr lang="en-US" sz="2400" dirty="0" err="1"/>
              <a:t>onclick</a:t>
            </a:r>
            <a:r>
              <a:rPr lang="en-US" sz="2400" dirty="0"/>
              <a:t>="</a:t>
            </a:r>
            <a:r>
              <a:rPr lang="en-US" sz="2400" dirty="0" err="1"/>
              <a:t>myFunction</a:t>
            </a:r>
            <a:r>
              <a:rPr lang="en-US" sz="2400" dirty="0"/>
              <a:t>()"&gt;Try it&lt;/button&gt;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 id="demo"&gt;&lt;/p&gt;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function </a:t>
            </a:r>
            <a:r>
              <a:rPr lang="en-US" sz="2400" dirty="0" err="1"/>
              <a:t>myFunction</a:t>
            </a:r>
            <a:r>
              <a:rPr lang="en-US" sz="2400" dirty="0"/>
              <a:t>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document.getElementById</a:t>
            </a:r>
            <a:r>
              <a:rPr lang="en-US" sz="2400" dirty="0"/>
              <a:t>("demo").</a:t>
            </a:r>
            <a:r>
              <a:rPr lang="en-US" sz="2400" dirty="0" err="1"/>
              <a:t>innerHTML</a:t>
            </a:r>
            <a:r>
              <a:rPr lang="en-US" sz="2400" dirty="0"/>
              <a:t> </a:t>
            </a: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    = </a:t>
            </a:r>
            <a:r>
              <a:rPr lang="en-US" sz="2400" dirty="0" err="1" smtClean="0"/>
              <a:t>Math.min</a:t>
            </a:r>
            <a:r>
              <a:rPr lang="en-US" sz="2400" dirty="0" smtClean="0"/>
              <a:t>(0</a:t>
            </a:r>
            <a:r>
              <a:rPr lang="en-US" sz="2400" dirty="0"/>
              <a:t>, 150, 30, 20, -8, -200</a:t>
            </a:r>
            <a:r>
              <a:rPr lang="en-US" sz="2400" dirty="0" smtClean="0"/>
              <a:t>);            // </a:t>
            </a:r>
            <a:r>
              <a:rPr lang="en-US" sz="2400" dirty="0"/>
              <a:t>returns -200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}            </a:t>
            </a: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&lt;/body</a:t>
            </a:r>
            <a:r>
              <a:rPr lang="en-US" sz="2400" dirty="0" smtClean="0"/>
              <a:t>&gt; &lt;/</a:t>
            </a:r>
            <a:r>
              <a:rPr lang="en-US" sz="2400" dirty="0"/>
              <a:t>html&gt;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Math.min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882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3" y="1295400"/>
            <a:ext cx="8077200" cy="51816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&lt;!DOCTYPE html</a:t>
            </a:r>
            <a:r>
              <a:rPr lang="en-US" sz="2400" dirty="0" smtClean="0"/>
              <a:t>&gt; &lt;</a:t>
            </a:r>
            <a:r>
              <a:rPr lang="en-US" sz="2400" dirty="0"/>
              <a:t>html</a:t>
            </a:r>
            <a:r>
              <a:rPr lang="en-US" sz="2400" dirty="0" smtClean="0"/>
              <a:t>&gt; &lt;</a:t>
            </a:r>
            <a:r>
              <a:rPr lang="en-US" sz="2400" dirty="0"/>
              <a:t>body&gt;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p&gt;</a:t>
            </a:r>
            <a:r>
              <a:rPr lang="en-US" sz="2400" dirty="0" err="1"/>
              <a:t>Math.min</a:t>
            </a:r>
            <a:r>
              <a:rPr lang="en-US" sz="2400" dirty="0"/>
              <a:t>() returns the lowest value.&lt;/p&gt;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button </a:t>
            </a:r>
            <a:r>
              <a:rPr lang="en-US" sz="2400" dirty="0" err="1"/>
              <a:t>onclick</a:t>
            </a:r>
            <a:r>
              <a:rPr lang="en-US" sz="2400" dirty="0"/>
              <a:t>="</a:t>
            </a:r>
            <a:r>
              <a:rPr lang="en-US" sz="2400" dirty="0" err="1"/>
              <a:t>myFunction</a:t>
            </a:r>
            <a:r>
              <a:rPr lang="en-US" sz="2400" dirty="0"/>
              <a:t>()"&gt;Try it&lt;/button&gt;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&lt;</a:t>
            </a:r>
            <a:r>
              <a:rPr lang="en-US" sz="2400" dirty="0"/>
              <a:t>p id="demo"&gt;&lt;/p&gt;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function </a:t>
            </a:r>
            <a:r>
              <a:rPr lang="en-US" sz="2400" dirty="0" err="1"/>
              <a:t>myFunction</a:t>
            </a:r>
            <a:r>
              <a:rPr lang="en-US" sz="2400" dirty="0"/>
              <a:t>() {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   </a:t>
            </a:r>
            <a:r>
              <a:rPr lang="en-US" sz="2400" dirty="0" err="1"/>
              <a:t>document.getElementById</a:t>
            </a:r>
            <a:r>
              <a:rPr lang="en-US" sz="2400" dirty="0"/>
              <a:t>("demo").</a:t>
            </a:r>
            <a:r>
              <a:rPr lang="en-US" sz="2400" dirty="0" err="1"/>
              <a:t>innerHTML</a:t>
            </a:r>
            <a:r>
              <a:rPr lang="en-US" sz="2400" dirty="0"/>
              <a:t> </a:t>
            </a: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   = </a:t>
            </a:r>
            <a:r>
              <a:rPr lang="en-US" sz="2400" dirty="0" err="1" smtClean="0"/>
              <a:t>Math.max</a:t>
            </a:r>
            <a:r>
              <a:rPr lang="en-US" sz="2400" dirty="0" smtClean="0"/>
              <a:t>(0</a:t>
            </a:r>
            <a:r>
              <a:rPr lang="en-US" sz="2400" dirty="0"/>
              <a:t>, 150, 30, 20, -8, -200</a:t>
            </a:r>
            <a:r>
              <a:rPr lang="en-US" sz="2400" dirty="0" smtClean="0"/>
              <a:t>);   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 </a:t>
            </a:r>
            <a:r>
              <a:rPr lang="en-US" sz="2400" dirty="0" smtClean="0"/>
              <a:t>                 </a:t>
            </a:r>
            <a:r>
              <a:rPr lang="en-US" sz="2400" dirty="0"/>
              <a:t>// returns 150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}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&lt;/script&gt;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&lt;/body</a:t>
            </a:r>
            <a:r>
              <a:rPr lang="en-US" sz="2400" dirty="0" smtClean="0"/>
              <a:t>&gt; &lt;/</a:t>
            </a:r>
            <a:r>
              <a:rPr lang="en-US" sz="2400" dirty="0"/>
              <a:t>html&gt;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Math.max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32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3" y="1295400"/>
            <a:ext cx="8077200" cy="51816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Math.round</a:t>
            </a:r>
            <a:r>
              <a:rPr lang="en-US" sz="2400" dirty="0"/>
              <a:t>() rounds a number to the nearest integer:</a:t>
            </a: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	</a:t>
            </a:r>
            <a:r>
              <a:rPr lang="en-US" sz="2400" dirty="0" err="1" smtClean="0"/>
              <a:t>Math.round</a:t>
            </a:r>
            <a:r>
              <a:rPr lang="en-US" sz="2400" dirty="0" smtClean="0"/>
              <a:t>(4.7</a:t>
            </a:r>
            <a:r>
              <a:rPr lang="en-US" sz="2400" dirty="0"/>
              <a:t>);            // returns 5</a:t>
            </a:r>
            <a:br>
              <a:rPr lang="en-US" sz="2400" dirty="0"/>
            </a:br>
            <a:r>
              <a:rPr lang="en-US" sz="2400" dirty="0" smtClean="0"/>
              <a:t>	</a:t>
            </a:r>
            <a:r>
              <a:rPr lang="en-US" sz="2400" dirty="0" err="1" smtClean="0"/>
              <a:t>Math.round</a:t>
            </a:r>
            <a:r>
              <a:rPr lang="en-US" sz="2400" dirty="0" smtClean="0"/>
              <a:t>(4.4</a:t>
            </a:r>
            <a:r>
              <a:rPr lang="en-US" sz="2400" dirty="0"/>
              <a:t>);            // returns </a:t>
            </a:r>
            <a:r>
              <a:rPr lang="en-US" sz="2400" dirty="0" smtClean="0"/>
              <a:t>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Math.ceil</a:t>
            </a:r>
            <a:r>
              <a:rPr lang="en-US" sz="2400" dirty="0"/>
              <a:t>() rounds a number </a:t>
            </a:r>
            <a:r>
              <a:rPr lang="en-US" sz="2400" b="1" dirty="0"/>
              <a:t>up</a:t>
            </a:r>
            <a:r>
              <a:rPr lang="en-US" sz="2400" dirty="0"/>
              <a:t> to the nearest integer: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	</a:t>
            </a:r>
            <a:r>
              <a:rPr lang="en-US" sz="2400" dirty="0" err="1" smtClean="0"/>
              <a:t>Math.ceil</a:t>
            </a:r>
            <a:r>
              <a:rPr lang="en-US" sz="2400" dirty="0" smtClean="0"/>
              <a:t>(4.4</a:t>
            </a:r>
            <a:r>
              <a:rPr lang="en-US" sz="2400" dirty="0"/>
              <a:t>);             </a:t>
            </a:r>
            <a:r>
              <a:rPr lang="en-US" sz="2400" dirty="0" smtClean="0"/>
              <a:t>  // </a:t>
            </a:r>
            <a:r>
              <a:rPr lang="en-US" sz="2400" dirty="0"/>
              <a:t>returns </a:t>
            </a:r>
            <a:r>
              <a:rPr lang="en-US" sz="2400" dirty="0" smtClean="0"/>
              <a:t>5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Math.floor</a:t>
            </a:r>
            <a:r>
              <a:rPr lang="en-US" sz="2400" dirty="0"/>
              <a:t>() rounds a number </a:t>
            </a:r>
            <a:r>
              <a:rPr lang="en-US" sz="2400" b="1" dirty="0"/>
              <a:t>down</a:t>
            </a:r>
            <a:r>
              <a:rPr lang="en-US" sz="2400" dirty="0"/>
              <a:t> to the nearest integer</a:t>
            </a:r>
            <a:r>
              <a:rPr lang="en-US" sz="2400" dirty="0" smtClean="0"/>
              <a:t>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	</a:t>
            </a:r>
            <a:r>
              <a:rPr lang="en-US" sz="2400" dirty="0" err="1" smtClean="0"/>
              <a:t>Math.floor</a:t>
            </a:r>
            <a:r>
              <a:rPr lang="en-US" sz="2400" dirty="0" smtClean="0"/>
              <a:t>(4.7</a:t>
            </a:r>
            <a:r>
              <a:rPr lang="en-US" sz="2400" dirty="0"/>
              <a:t>);            // returns 4 </a:t>
            </a:r>
            <a:r>
              <a:rPr lang="en-US" sz="2400" dirty="0" smtClean="0"/>
              <a:t>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Math.floor</a:t>
            </a:r>
            <a:r>
              <a:rPr lang="en-US" sz="2400" dirty="0"/>
              <a:t>() and </a:t>
            </a:r>
            <a:r>
              <a:rPr lang="en-US" sz="2400" dirty="0" err="1"/>
              <a:t>Math.random</a:t>
            </a:r>
            <a:r>
              <a:rPr lang="en-US" sz="2400" dirty="0"/>
              <a:t>() can be used together to return a random number between 0 and 10</a:t>
            </a:r>
            <a:r>
              <a:rPr lang="en-US" sz="2400" dirty="0" smtClean="0"/>
              <a:t>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	</a:t>
            </a:r>
            <a:r>
              <a:rPr lang="en-US" sz="2400" dirty="0" err="1" smtClean="0"/>
              <a:t>Math.floor</a:t>
            </a:r>
            <a:r>
              <a:rPr lang="en-US" sz="2400" dirty="0" smtClean="0"/>
              <a:t>(</a:t>
            </a:r>
            <a:r>
              <a:rPr lang="en-US" sz="2400" dirty="0" err="1" smtClean="0"/>
              <a:t>Math.random</a:t>
            </a:r>
            <a:r>
              <a:rPr lang="en-US" sz="2400" dirty="0"/>
              <a:t>() * 11);   </a:t>
            </a: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	</a:t>
            </a:r>
            <a:r>
              <a:rPr lang="en-US" sz="2400" dirty="0" smtClean="0"/>
              <a:t>// </a:t>
            </a:r>
            <a:r>
              <a:rPr lang="en-US" sz="2400" dirty="0"/>
              <a:t>returns a random number between 0 and 10 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Math.round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55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6153" y="1295400"/>
            <a:ext cx="8077200" cy="51816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Math.round</a:t>
            </a:r>
            <a:r>
              <a:rPr lang="en-US" sz="2400" dirty="0"/>
              <a:t>() rounds a number to the nearest integer:</a:t>
            </a: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	</a:t>
            </a:r>
            <a:r>
              <a:rPr lang="en-US" sz="2400" dirty="0" err="1" smtClean="0"/>
              <a:t>Math.round</a:t>
            </a:r>
            <a:r>
              <a:rPr lang="en-US" sz="2400" dirty="0" smtClean="0"/>
              <a:t>(4.7</a:t>
            </a:r>
            <a:r>
              <a:rPr lang="en-US" sz="2400" dirty="0"/>
              <a:t>);            // returns 5</a:t>
            </a:r>
            <a:br>
              <a:rPr lang="en-US" sz="2400" dirty="0"/>
            </a:br>
            <a:r>
              <a:rPr lang="en-US" sz="2400" dirty="0" smtClean="0"/>
              <a:t>	</a:t>
            </a:r>
            <a:r>
              <a:rPr lang="en-US" sz="2400" dirty="0" err="1" smtClean="0"/>
              <a:t>Math.round</a:t>
            </a:r>
            <a:r>
              <a:rPr lang="en-US" sz="2400" dirty="0" smtClean="0"/>
              <a:t>(4.4</a:t>
            </a:r>
            <a:r>
              <a:rPr lang="en-US" sz="2400" dirty="0"/>
              <a:t>);            // returns </a:t>
            </a:r>
            <a:r>
              <a:rPr lang="en-US" sz="2400" dirty="0" smtClean="0"/>
              <a:t>4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Math.ceil</a:t>
            </a:r>
            <a:r>
              <a:rPr lang="en-US" sz="2400" dirty="0"/>
              <a:t>() rounds a number </a:t>
            </a:r>
            <a:r>
              <a:rPr lang="en-US" sz="2400" b="1" dirty="0"/>
              <a:t>up</a:t>
            </a:r>
            <a:r>
              <a:rPr lang="en-US" sz="2400" dirty="0"/>
              <a:t> to the nearest integer: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	</a:t>
            </a:r>
            <a:r>
              <a:rPr lang="en-US" sz="2400" dirty="0" err="1" smtClean="0"/>
              <a:t>Math.ceil</a:t>
            </a:r>
            <a:r>
              <a:rPr lang="en-US" sz="2400" dirty="0" smtClean="0"/>
              <a:t>(4.4</a:t>
            </a:r>
            <a:r>
              <a:rPr lang="en-US" sz="2400" dirty="0"/>
              <a:t>);             </a:t>
            </a:r>
            <a:r>
              <a:rPr lang="en-US" sz="2400" dirty="0" smtClean="0"/>
              <a:t>  // </a:t>
            </a:r>
            <a:r>
              <a:rPr lang="en-US" sz="2400" dirty="0"/>
              <a:t>returns </a:t>
            </a:r>
            <a:r>
              <a:rPr lang="en-US" sz="2400" dirty="0" smtClean="0"/>
              <a:t>5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Math.floor</a:t>
            </a:r>
            <a:r>
              <a:rPr lang="en-US" sz="2400" dirty="0"/>
              <a:t>() rounds a number </a:t>
            </a:r>
            <a:r>
              <a:rPr lang="en-US" sz="2400" b="1" dirty="0"/>
              <a:t>down</a:t>
            </a:r>
            <a:r>
              <a:rPr lang="en-US" sz="2400" dirty="0"/>
              <a:t> to the nearest integer</a:t>
            </a:r>
            <a:r>
              <a:rPr lang="en-US" sz="2400" dirty="0" smtClean="0"/>
              <a:t>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	</a:t>
            </a:r>
            <a:r>
              <a:rPr lang="en-US" sz="2400" dirty="0" err="1" smtClean="0"/>
              <a:t>Math.floor</a:t>
            </a:r>
            <a:r>
              <a:rPr lang="en-US" sz="2400" dirty="0" smtClean="0"/>
              <a:t>(4.7</a:t>
            </a:r>
            <a:r>
              <a:rPr lang="en-US" sz="2400" dirty="0"/>
              <a:t>);            // returns 4 </a:t>
            </a:r>
            <a:r>
              <a:rPr lang="en-US" sz="2400" dirty="0" smtClean="0"/>
              <a:t>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err="1"/>
              <a:t>Math.floor</a:t>
            </a:r>
            <a:r>
              <a:rPr lang="en-US" sz="2400" dirty="0"/>
              <a:t>() and </a:t>
            </a:r>
            <a:r>
              <a:rPr lang="en-US" sz="2400" dirty="0" err="1"/>
              <a:t>Math.random</a:t>
            </a:r>
            <a:r>
              <a:rPr lang="en-US" sz="2400" dirty="0"/>
              <a:t>() can be used together to return a random number between 0 and 10</a:t>
            </a:r>
            <a:r>
              <a:rPr lang="en-US" sz="2400" dirty="0" smtClean="0"/>
              <a:t>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 smtClean="0"/>
              <a:t>	</a:t>
            </a:r>
            <a:r>
              <a:rPr lang="en-US" sz="2400" dirty="0" err="1" smtClean="0"/>
              <a:t>Math.floor</a:t>
            </a:r>
            <a:r>
              <a:rPr lang="en-US" sz="2400" dirty="0" smtClean="0"/>
              <a:t>(</a:t>
            </a:r>
            <a:r>
              <a:rPr lang="en-US" sz="2400" dirty="0" err="1" smtClean="0"/>
              <a:t>Math.random</a:t>
            </a:r>
            <a:r>
              <a:rPr lang="en-US" sz="2400" dirty="0"/>
              <a:t>() * 11);   </a:t>
            </a:r>
            <a:endParaRPr lang="en-US" sz="2400" dirty="0" smtClean="0"/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400" dirty="0"/>
              <a:t>	</a:t>
            </a:r>
            <a:r>
              <a:rPr lang="en-US" sz="2400" dirty="0" smtClean="0"/>
              <a:t>// </a:t>
            </a:r>
            <a:r>
              <a:rPr lang="en-US" sz="2400" dirty="0"/>
              <a:t>returns a random number between 0 and 10 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Math.round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620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Book Palette">
      <a:dk1>
        <a:srgbClr val="404040"/>
      </a:dk1>
      <a:lt1>
        <a:srgbClr val="F3F3E7"/>
      </a:lt1>
      <a:dk2>
        <a:srgbClr val="467082"/>
      </a:dk2>
      <a:lt2>
        <a:srgbClr val="FFFFFF"/>
      </a:lt2>
      <a:accent1>
        <a:srgbClr val="009FDA"/>
      </a:accent1>
      <a:accent2>
        <a:srgbClr val="CE2933"/>
      </a:accent2>
      <a:accent3>
        <a:srgbClr val="E6B120"/>
      </a:accent3>
      <a:accent4>
        <a:srgbClr val="467082"/>
      </a:accent4>
      <a:accent5>
        <a:srgbClr val="F3703A"/>
      </a:accent5>
      <a:accent6>
        <a:srgbClr val="00A651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Chapter01-PresentationDistilled</Template>
  <TotalTime>4140</TotalTime>
  <Words>21276</Words>
  <Application>Microsoft Macintosh PowerPoint</Application>
  <PresentationFormat>On-screen Show (4:3)</PresentationFormat>
  <Paragraphs>3588</Paragraphs>
  <Slides>310</Slides>
  <Notes>157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310</vt:i4>
      </vt:variant>
    </vt:vector>
  </HeadingPairs>
  <TitlesOfParts>
    <vt:vector size="311" baseType="lpstr">
      <vt:lpstr>Presentation</vt:lpstr>
      <vt:lpstr>JavaScript: Client-Side Scripting</vt:lpstr>
      <vt:lpstr>Objectives</vt:lpstr>
      <vt:lpstr>What IS Javascript</vt:lpstr>
      <vt:lpstr>What is JavaScript</vt:lpstr>
      <vt:lpstr>What isn’t JavaScript</vt:lpstr>
      <vt:lpstr>Client-Side Scripting</vt:lpstr>
      <vt:lpstr>Event-driven programming</vt:lpstr>
      <vt:lpstr>Client-Side Scripting</vt:lpstr>
      <vt:lpstr>Client-Side Scripting</vt:lpstr>
      <vt:lpstr>JavaScript History</vt:lpstr>
      <vt:lpstr>HTTP request-response loop</vt:lpstr>
      <vt:lpstr>JavaScript in Modern Times</vt:lpstr>
      <vt:lpstr>Asynchronous data requests</vt:lpstr>
      <vt:lpstr>What Javascript Can do? Examples</vt:lpstr>
      <vt:lpstr>Javascript – example 1</vt:lpstr>
      <vt:lpstr>Javascript – example 1</vt:lpstr>
      <vt:lpstr>Javascript – example 2</vt:lpstr>
      <vt:lpstr>Javascript – example 2</vt:lpstr>
      <vt:lpstr>Javascript - example</vt:lpstr>
      <vt:lpstr>Javascript – example 3 </vt:lpstr>
      <vt:lpstr>Javascript – example 3</vt:lpstr>
      <vt:lpstr>Javascript – example 3</vt:lpstr>
      <vt:lpstr>Javascript – example 4</vt:lpstr>
      <vt:lpstr>Javascript – example 4</vt:lpstr>
      <vt:lpstr>Javascript – example 4</vt:lpstr>
      <vt:lpstr>Javascript – example 4</vt:lpstr>
      <vt:lpstr>Where Does Javascript GO?</vt:lpstr>
      <vt:lpstr>Where does JavaScript go?</vt:lpstr>
      <vt:lpstr>Inline JavaScript</vt:lpstr>
      <vt:lpstr>Embedded JavaScript</vt:lpstr>
      <vt:lpstr>External JavaScript</vt:lpstr>
      <vt:lpstr>Advanced Inclusion</vt:lpstr>
      <vt:lpstr>Syntax</vt:lpstr>
      <vt:lpstr>JavaScript Syntax</vt:lpstr>
      <vt:lpstr>JavaScript’s Reputation</vt:lpstr>
      <vt:lpstr>Variables</vt:lpstr>
      <vt:lpstr>Variables</vt:lpstr>
      <vt:lpstr>Comparison Operators</vt:lpstr>
      <vt:lpstr>Logical Operators</vt:lpstr>
      <vt:lpstr>Conditionals</vt:lpstr>
      <vt:lpstr>Loops</vt:lpstr>
      <vt:lpstr>For Loops</vt:lpstr>
      <vt:lpstr>Functions</vt:lpstr>
      <vt:lpstr>Functions</vt:lpstr>
      <vt:lpstr>Alert</vt:lpstr>
      <vt:lpstr>Alert</vt:lpstr>
      <vt:lpstr>Alert</vt:lpstr>
      <vt:lpstr>Errors using try and catch</vt:lpstr>
      <vt:lpstr>Throw your own</vt:lpstr>
      <vt:lpstr>Tips</vt:lpstr>
      <vt:lpstr>Javascript Objects</vt:lpstr>
      <vt:lpstr>JavaScript Objects</vt:lpstr>
      <vt:lpstr>JavaScript Objects</vt:lpstr>
      <vt:lpstr>Constructors</vt:lpstr>
      <vt:lpstr>Properties</vt:lpstr>
      <vt:lpstr>Methods</vt:lpstr>
      <vt:lpstr>Objects Included in JavaScript</vt:lpstr>
      <vt:lpstr>Arrays</vt:lpstr>
      <vt:lpstr>Arrays</vt:lpstr>
      <vt:lpstr>Arrays</vt:lpstr>
      <vt:lpstr>Arrays</vt:lpstr>
      <vt:lpstr>Arrays</vt:lpstr>
      <vt:lpstr>Arrays</vt:lpstr>
      <vt:lpstr>Arrays</vt:lpstr>
      <vt:lpstr>Arrays</vt:lpstr>
      <vt:lpstr>Arrays</vt:lpstr>
      <vt:lpstr>Arrays</vt:lpstr>
      <vt:lpstr>Arrays</vt:lpstr>
      <vt:lpstr>Arrays</vt:lpstr>
      <vt:lpstr>Arrays</vt:lpstr>
      <vt:lpstr>Arrays</vt:lpstr>
      <vt:lpstr>Arrays</vt:lpstr>
      <vt:lpstr>Arrays</vt:lpstr>
      <vt:lpstr>Arrays</vt:lpstr>
      <vt:lpstr>Arrays</vt:lpstr>
      <vt:lpstr>Arrays</vt:lpstr>
      <vt:lpstr>Arrays</vt:lpstr>
      <vt:lpstr>Arrays</vt:lpstr>
      <vt:lpstr>Arrays</vt:lpstr>
      <vt:lpstr>Arrays</vt:lpstr>
      <vt:lpstr>Arrays</vt:lpstr>
      <vt:lpstr>Arrays</vt:lpstr>
      <vt:lpstr>Arrays</vt:lpstr>
      <vt:lpstr>Arrays</vt:lpstr>
      <vt:lpstr>Arrays</vt:lpstr>
      <vt:lpstr>Array versus Object</vt:lpstr>
      <vt:lpstr>Array versus Object</vt:lpstr>
      <vt:lpstr>Array versus Object</vt:lpstr>
      <vt:lpstr>Array versus Object</vt:lpstr>
      <vt:lpstr>Array versus Object</vt:lpstr>
      <vt:lpstr>Array versus Object</vt:lpstr>
      <vt:lpstr>Array versus Object</vt:lpstr>
      <vt:lpstr>PowerPoint Presentation</vt:lpstr>
      <vt:lpstr>Math</vt:lpstr>
      <vt:lpstr>Math</vt:lpstr>
      <vt:lpstr>Math</vt:lpstr>
      <vt:lpstr>Math</vt:lpstr>
      <vt:lpstr>Math</vt:lpstr>
      <vt:lpstr>Math</vt:lpstr>
      <vt:lpstr>Math</vt:lpstr>
      <vt:lpstr>Math</vt:lpstr>
      <vt:lpstr>Math</vt:lpstr>
      <vt:lpstr>Math</vt:lpstr>
      <vt:lpstr>PowerPoint Presentation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String</vt:lpstr>
      <vt:lpstr>RegExp</vt:lpstr>
      <vt:lpstr>RegExp</vt:lpstr>
      <vt:lpstr>RegExp</vt:lpstr>
      <vt:lpstr>RegExp</vt:lpstr>
      <vt:lpstr>RegExp</vt:lpstr>
      <vt:lpstr>RegExp</vt:lpstr>
      <vt:lpstr>RegExp</vt:lpstr>
      <vt:lpstr>RegExp</vt:lpstr>
      <vt:lpstr>RegExp</vt:lpstr>
      <vt:lpstr>RegExp</vt:lpstr>
      <vt:lpstr>RegExp</vt:lpstr>
      <vt:lpstr>RegExp</vt:lpstr>
      <vt:lpstr>RegExp</vt:lpstr>
      <vt:lpstr>RegExp</vt:lpstr>
      <vt:lpstr>RegExp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Date</vt:lpstr>
      <vt:lpstr>PowerPoint Presentation</vt:lpstr>
      <vt:lpstr>JavaScript Errors </vt:lpstr>
      <vt:lpstr>JavaScript Errors </vt:lpstr>
      <vt:lpstr>JavaScript Errors </vt:lpstr>
      <vt:lpstr>JavaScript Errors </vt:lpstr>
      <vt:lpstr>JavaScript Errors </vt:lpstr>
      <vt:lpstr>JavaScript Errors </vt:lpstr>
      <vt:lpstr>JavaScript Errors </vt:lpstr>
      <vt:lpstr>JavaScript Errors </vt:lpstr>
      <vt:lpstr>JavaScript Errors </vt:lpstr>
      <vt:lpstr>JavaScript Errors </vt:lpstr>
      <vt:lpstr>PowerPoint Presentation</vt:lpstr>
      <vt:lpstr>Window</vt:lpstr>
      <vt:lpstr>Window</vt:lpstr>
      <vt:lpstr>Window</vt:lpstr>
      <vt:lpstr>Window</vt:lpstr>
      <vt:lpstr>Window</vt:lpstr>
      <vt:lpstr>Window</vt:lpstr>
      <vt:lpstr>Window</vt:lpstr>
      <vt:lpstr>Part-2</vt:lpstr>
      <vt:lpstr>The Document Object Model (DOM)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The DOM</vt:lpstr>
      <vt:lpstr>PowerPoint Presentation</vt:lpstr>
      <vt:lpstr>The DOM</vt:lpstr>
      <vt:lpstr>DOM Nodes</vt:lpstr>
      <vt:lpstr>DOM Nodes</vt:lpstr>
      <vt:lpstr>DOM Nodes</vt:lpstr>
      <vt:lpstr>Document Object</vt:lpstr>
      <vt:lpstr>Document Object</vt:lpstr>
      <vt:lpstr>Accessing nodes</vt:lpstr>
      <vt:lpstr>Element node Object</vt:lpstr>
      <vt:lpstr>Element node Object</vt:lpstr>
      <vt:lpstr>Modifying a DOM element</vt:lpstr>
      <vt:lpstr>Modifying a DOM element</vt:lpstr>
      <vt:lpstr>Changing an element’s style</vt:lpstr>
      <vt:lpstr>Changing an element’s style</vt:lpstr>
      <vt:lpstr>More Properties</vt:lpstr>
      <vt:lpstr>JavaScript Events</vt:lpstr>
      <vt:lpstr>JavaScript Events</vt:lpstr>
      <vt:lpstr>JavaScript Events</vt:lpstr>
      <vt:lpstr>JavaScript Events</vt:lpstr>
      <vt:lpstr>Inline Event Handler Approach</vt:lpstr>
      <vt:lpstr>Listener Approach</vt:lpstr>
      <vt:lpstr>Listener Approach</vt:lpstr>
      <vt:lpstr>Listener Approach</vt:lpstr>
      <vt:lpstr>Event Object</vt:lpstr>
      <vt:lpstr>Event Object</vt:lpstr>
      <vt:lpstr>Event Object</vt:lpstr>
      <vt:lpstr>Event Types</vt:lpstr>
      <vt:lpstr>Mouse events</vt:lpstr>
      <vt:lpstr>Keyboard events</vt:lpstr>
      <vt:lpstr>Keyboard events</vt:lpstr>
      <vt:lpstr>Form Events</vt:lpstr>
      <vt:lpstr>Form Events</vt:lpstr>
      <vt:lpstr>Frame Events</vt:lpstr>
      <vt:lpstr>Frame Events</vt:lpstr>
      <vt:lpstr>Forms</vt:lpstr>
      <vt:lpstr>Validating Forms</vt:lpstr>
      <vt:lpstr>Validating Forms</vt:lpstr>
      <vt:lpstr>Validating Forms</vt:lpstr>
      <vt:lpstr>Validating Forms</vt:lpstr>
      <vt:lpstr>Validating Forms</vt:lpstr>
      <vt:lpstr>Submitting Forms</vt:lpstr>
      <vt:lpstr>What you Learned</vt:lpstr>
    </vt:vector>
  </TitlesOfParts>
  <Company>Mount Royal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Randy Connolly</dc:creator>
  <cp:lastModifiedBy>Nurcan Yuruk</cp:lastModifiedBy>
  <cp:revision>924</cp:revision>
  <dcterms:created xsi:type="dcterms:W3CDTF">2012-11-14T17:20:48Z</dcterms:created>
  <dcterms:modified xsi:type="dcterms:W3CDTF">2018-09-05T16:24:46Z</dcterms:modified>
</cp:coreProperties>
</file>